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Lst>
  <p:sldSz cy="6858000" cx="12192000"/>
  <p:notesSz cx="6858000" cy="9144000"/>
  <p:embeddedFontLst>
    <p:embeddedFont>
      <p:font typeface="Roboto Medium"/>
      <p:regular r:id="rId105"/>
      <p:bold r:id="rId106"/>
      <p:italic r:id="rId107"/>
      <p:boldItalic r:id="rId108"/>
    </p:embeddedFont>
    <p:embeddedFont>
      <p:font typeface="Roboto"/>
      <p:regular r:id="rId109"/>
      <p:bold r:id="rId110"/>
      <p:italic r:id="rId111"/>
      <p:boldItalic r:id="rId112"/>
    </p:embeddedFont>
    <p:embeddedFont>
      <p:font typeface="Lato"/>
      <p:regular r:id="rId113"/>
      <p:bold r:id="rId114"/>
      <p:italic r:id="rId115"/>
      <p:boldItalic r:id="rId1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3CD7F0-916D-4E7B-B868-F57B7D52C53D}">
  <a:tblStyle styleId="{2E3CD7F0-916D-4E7B-B868-F57B7D52C53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Medium-italic.fntdata"/><Relationship Id="rId106" Type="http://schemas.openxmlformats.org/officeDocument/2006/relationships/font" Target="fonts/RobotoMedium-bold.fntdata"/><Relationship Id="rId105" Type="http://schemas.openxmlformats.org/officeDocument/2006/relationships/font" Target="fonts/RobotoMedium-regular.fntdata"/><Relationship Id="rId104" Type="http://schemas.openxmlformats.org/officeDocument/2006/relationships/slide" Target="slides/slide99.xml"/><Relationship Id="rId109" Type="http://schemas.openxmlformats.org/officeDocument/2006/relationships/font" Target="fonts/Roboto-regular.fntdata"/><Relationship Id="rId108" Type="http://schemas.openxmlformats.org/officeDocument/2006/relationships/font" Target="fonts/RobotoMedium-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6" Type="http://schemas.openxmlformats.org/officeDocument/2006/relationships/font" Target="fonts/Lato-boldItalic.fntdata"/><Relationship Id="rId115" Type="http://schemas.openxmlformats.org/officeDocument/2006/relationships/font" Target="fonts/Lato-italic.fntdata"/><Relationship Id="rId15" Type="http://schemas.openxmlformats.org/officeDocument/2006/relationships/slide" Target="slides/slide10.xml"/><Relationship Id="rId110" Type="http://schemas.openxmlformats.org/officeDocument/2006/relationships/font" Target="fonts/Roboto-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Lato-bold.fntdata"/><Relationship Id="rId18" Type="http://schemas.openxmlformats.org/officeDocument/2006/relationships/slide" Target="slides/slide13.xml"/><Relationship Id="rId113" Type="http://schemas.openxmlformats.org/officeDocument/2006/relationships/font" Target="fonts/Lato-regular.fntdata"/><Relationship Id="rId112" Type="http://schemas.openxmlformats.org/officeDocument/2006/relationships/font" Target="fonts/Roboto-boldItalic.fntdata"/><Relationship Id="rId111" Type="http://schemas.openxmlformats.org/officeDocument/2006/relationships/font" Target="fonts/Roboto-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windows/win32/rpc/binding-handle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f51883177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f51883177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g2f51883177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f518831770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f518831770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RPC relies on a client-server model, [c] where the client wishes to invoke some functionality on the server side.</a:t>
            </a:r>
            <a:endParaRPr/>
          </a:p>
          <a:p>
            <a:pPr indent="0" lvl="0" marL="0" rtl="0" algn="l">
              <a:spcBef>
                <a:spcPts val="0"/>
              </a:spcBef>
              <a:spcAft>
                <a:spcPts val="0"/>
              </a:spcAft>
              <a:buClr>
                <a:schemeClr val="dk1"/>
              </a:buClr>
              <a:buSzPts val="1100"/>
              <a:buFont typeface="Arial"/>
              <a:buNone/>
            </a:pPr>
            <a:r>
              <a:rPr lang="en-GB"/>
              <a:t>In order to have a common ground, the client and server agree upon an [c] interface.</a:t>
            </a:r>
            <a:endParaRPr/>
          </a:p>
          <a:p>
            <a:pPr indent="0" lvl="0" marL="0" rtl="0" algn="l">
              <a:spcBef>
                <a:spcPts val="0"/>
              </a:spcBef>
              <a:spcAft>
                <a:spcPts val="0"/>
              </a:spcAft>
              <a:buClr>
                <a:schemeClr val="dk1"/>
              </a:buClr>
              <a:buSzPts val="1100"/>
              <a:buFont typeface="Arial"/>
              <a:buNone/>
            </a:pPr>
            <a:r>
              <a:rPr lang="en-GB"/>
              <a:t>The interface is specified in a file called IDL (stands for Interface Definition Language) and lists which functions the server exposes and their signature. Every interface has a name and a unique identifier in the form of UUID.</a:t>
            </a:r>
            <a:endParaRPr/>
          </a:p>
          <a:p>
            <a:pPr indent="0" lvl="0" marL="0" rtl="0" algn="l">
              <a:spcBef>
                <a:spcPts val="0"/>
              </a:spcBef>
              <a:spcAft>
                <a:spcPts val="0"/>
              </a:spcAft>
              <a:buClr>
                <a:schemeClr val="dk1"/>
              </a:buClr>
              <a:buSzPts val="1100"/>
              <a:buFont typeface="Arial"/>
              <a:buNone/>
            </a:pPr>
            <a:r>
              <a:rPr lang="en-GB"/>
              <a:t>In order to refer to this interface and its functions, the client and server need header and source files, [c] which are produced by MIDL – Microsoft IDL compiler.</a:t>
            </a:r>
            <a:endParaRPr/>
          </a:p>
          <a:p>
            <a:pPr indent="0" lvl="0" marL="0" rtl="0" algn="l">
              <a:spcBef>
                <a:spcPts val="0"/>
              </a:spcBef>
              <a:spcAft>
                <a:spcPts val="0"/>
              </a:spcAft>
              <a:buNone/>
            </a:pPr>
            <a:r>
              <a:rPr lang="en-GB"/>
              <a:t>But how does the client know who to talk to in terms of network? →</a:t>
            </a:r>
            <a:endParaRPr/>
          </a:p>
        </p:txBody>
      </p:sp>
      <p:sp>
        <p:nvSpPr>
          <p:cNvPr id="217" name="Google Shape;217;g2f518831770_0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f518831770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f518831770_0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For this purpose RPC has the notion of endpoints.</a:t>
            </a:r>
            <a:endParaRPr/>
          </a:p>
          <a:p>
            <a:pPr indent="0" lvl="0" marL="0" rtl="0" algn="l">
              <a:spcBef>
                <a:spcPts val="0"/>
              </a:spcBef>
              <a:spcAft>
                <a:spcPts val="0"/>
              </a:spcAft>
              <a:buNone/>
            </a:pPr>
            <a:r>
              <a:rPr lang="en-GB"/>
              <a:t>Every server need to register an endpoint over a certain transport. Transports can be many things, TCP, UDP, etc., and the endpoint is a certain destination over this transport, a certain port, a hostname or a pipe name.</a:t>
            </a:r>
            <a:endParaRPr/>
          </a:p>
          <a:p>
            <a:pPr indent="0" lvl="0" marL="0" rtl="0" algn="l">
              <a:spcBef>
                <a:spcPts val="0"/>
              </a:spcBef>
              <a:spcAft>
                <a:spcPts val="0"/>
              </a:spcAft>
              <a:buNone/>
            </a:pPr>
            <a:r>
              <a:rPr lang="en-GB"/>
              <a:t>The relation between and interface and an endpoint is not 1-to-1: there can even be one endpoint exposing several interfaces, or several endpoints exposing a single interface.</a:t>
            </a:r>
            <a:endParaRPr/>
          </a:p>
        </p:txBody>
      </p:sp>
      <p:sp>
        <p:nvSpPr>
          <p:cNvPr id="243" name="Google Shape;243;g2f518831770_0_1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f518831770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f518831770_0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With such a dedicated, or “well known” endpoint, the client knows in advance exactly what endpoint to request, and this port or pipe is either hardcoded into the client or specific in the interface IDL file.</a:t>
            </a:r>
            <a:endParaRPr/>
          </a:p>
          <a:p>
            <a:pPr indent="0" lvl="0" marL="0" rtl="0" algn="l">
              <a:spcBef>
                <a:spcPts val="0"/>
              </a:spcBef>
              <a:spcAft>
                <a:spcPts val="0"/>
              </a:spcAft>
              <a:buNone/>
            </a:pPr>
            <a:r>
              <a:rPr lang="en-GB"/>
              <a:t>With dynamic endpoints, the client asks an intermediary named the Endpoint Mapper for the server’s endpoint. The EPMapper has its own port, 135, which the client queries whenever they need to know which endpoint to connect to.</a:t>
            </a:r>
            <a:endParaRPr/>
          </a:p>
        </p:txBody>
      </p:sp>
      <p:sp>
        <p:nvSpPr>
          <p:cNvPr id="251" name="Google Shape;251;g2f518831770_0_1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f518831770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f518831770_0_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With such a dedicated, or “well known” endpoint, the client knows in advance exactly what endpoint to request, and this port or pipe is either hardcoded into the client or specific in the interface IDL file.</a:t>
            </a:r>
            <a:endParaRPr/>
          </a:p>
          <a:p>
            <a:pPr indent="0" lvl="0" marL="0" rtl="0" algn="l">
              <a:spcBef>
                <a:spcPts val="0"/>
              </a:spcBef>
              <a:spcAft>
                <a:spcPts val="0"/>
              </a:spcAft>
              <a:buNone/>
            </a:pPr>
            <a:r>
              <a:rPr lang="en-GB"/>
              <a:t>With dynamic endpoints, the client asks an intermediary named the Endpoint Mapper for the server’s endpoint. The EPMapper has its own port, 135, which the client queries whenever they need to know which endpoint to connect to.</a:t>
            </a:r>
            <a:endParaRPr/>
          </a:p>
        </p:txBody>
      </p:sp>
      <p:sp>
        <p:nvSpPr>
          <p:cNvPr id="262" name="Google Shape;262;g2f518831770_0_1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f518831770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f518831770_0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With such a dedicated, or “well known” endpoint, the client knows in advance exactly what endpoint to request, and this port or pipe is either hardcoded into the client or specific in the interface IDL file.</a:t>
            </a:r>
            <a:endParaRPr/>
          </a:p>
          <a:p>
            <a:pPr indent="0" lvl="0" marL="0" rtl="0" algn="l">
              <a:spcBef>
                <a:spcPts val="0"/>
              </a:spcBef>
              <a:spcAft>
                <a:spcPts val="0"/>
              </a:spcAft>
              <a:buNone/>
            </a:pPr>
            <a:r>
              <a:rPr lang="en-GB"/>
              <a:t>With dynamic endpoints, the client asks an intermediary named the Endpoint Mapper for the server’s endpoint. The EPMapper has its own port, 135, which the client queries whenever they need to know which endpoint to connect to.</a:t>
            </a:r>
            <a:endParaRPr/>
          </a:p>
        </p:txBody>
      </p:sp>
      <p:sp>
        <p:nvSpPr>
          <p:cNvPr id="278" name="Google Shape;278;g2f518831770_0_1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f518831770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f518831770_0_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With such a dedicated, or “well known” endpoint, the client knows in advance exactly what endpoint to request, and this port or pipe is either hardcoded into the client or specific in the interface IDL file.</a:t>
            </a:r>
            <a:endParaRPr/>
          </a:p>
          <a:p>
            <a:pPr indent="0" lvl="0" marL="0" rtl="0" algn="l">
              <a:spcBef>
                <a:spcPts val="0"/>
              </a:spcBef>
              <a:spcAft>
                <a:spcPts val="0"/>
              </a:spcAft>
              <a:buNone/>
            </a:pPr>
            <a:r>
              <a:rPr lang="en-GB"/>
              <a:t>With dynamic endpoints, the client asks an intermediary named the Endpoint Mapper for the server’s endpoint. The EPMapper has its own port, 135, which the client queries whenever they need to know which endpoint to connect to.</a:t>
            </a:r>
            <a:endParaRPr/>
          </a:p>
        </p:txBody>
      </p:sp>
      <p:sp>
        <p:nvSpPr>
          <p:cNvPr id="297" name="Google Shape;297;g2f518831770_0_1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f518831770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f518831770_0_1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If you look at Microsoft’s “technical documents” section, you’ll see every protocol has a page called “standard assignments”.</a:t>
            </a:r>
            <a:endParaRPr/>
          </a:p>
          <a:p>
            <a:pPr indent="0" lvl="0" marL="0" rtl="0" algn="l">
              <a:spcBef>
                <a:spcPts val="0"/>
              </a:spcBef>
              <a:spcAft>
                <a:spcPts val="0"/>
              </a:spcAft>
              <a:buNone/>
            </a:pPr>
            <a:r>
              <a:rPr lang="en-GB"/>
              <a:t>This page specifies the interface identifiers for the RPC server implementing the protocol, and if available, also a well-known endpoint.</a:t>
            </a:r>
            <a:endParaRPr/>
          </a:p>
          <a:p>
            <a:pPr indent="0" lvl="0" marL="0" rtl="0" algn="l">
              <a:spcBef>
                <a:spcPts val="0"/>
              </a:spcBef>
              <a:spcAft>
                <a:spcPts val="0"/>
              </a:spcAft>
              <a:buNone/>
            </a:pPr>
            <a:r>
              <a:rPr lang="en-GB"/>
              <a:t>Here on the slide you can see the task scheduler is completely dynamic, the SCM has a well known pipe name, and EFS also has two well known pipes.</a:t>
            </a:r>
            <a:endParaRPr/>
          </a:p>
        </p:txBody>
      </p:sp>
      <p:sp>
        <p:nvSpPr>
          <p:cNvPr id="318" name="Google Shape;318;g2f518831770_0_1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005ffab9f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005ffab9f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3005ffab9f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005ffab9fb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005ffab9fb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3005ffab9fb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005ffab9fb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005ffab9fb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3005ffab9fb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f518831770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f518831770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g2f518831770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005ffab9fb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005ffab9fb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3005ffab9fb_0_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005ffab9fb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005ffab9fb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3005ffab9fb_0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005ffab9fb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005ffab9fb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3005ffab9fb_0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f518831770_0_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f518831770_0_2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There are several types of binding (automatic, implicit and explicit) but we will not go into this for the scope of the talk.</a:t>
            </a:r>
            <a:endParaRPr/>
          </a:p>
          <a:p>
            <a:pPr indent="0" lvl="0" marL="0" rtl="0" algn="l">
              <a:spcBef>
                <a:spcPts val="0"/>
              </a:spcBef>
              <a:spcAft>
                <a:spcPts val="0"/>
              </a:spcAft>
              <a:buNone/>
            </a:pPr>
            <a:r>
              <a:rPr lang="en-GB"/>
              <a:t>When the client sets authentication on the binding, the binding is considered authenticated.</a:t>
            </a:r>
            <a:endParaRPr/>
          </a:p>
          <a:p>
            <a:pPr indent="0" lvl="0" marL="0" rtl="0" algn="l">
              <a:spcBef>
                <a:spcPts val="0"/>
              </a:spcBef>
              <a:spcAft>
                <a:spcPts val="0"/>
              </a:spcAft>
              <a:buClr>
                <a:schemeClr val="dk1"/>
              </a:buClr>
              <a:buSzPts val="1100"/>
              <a:buFont typeface="Arial"/>
              <a:buNone/>
            </a:pPr>
            <a:r>
              <a:rPr lang="en-GB" u="sng">
                <a:solidFill>
                  <a:schemeClr val="hlink"/>
                </a:solidFill>
                <a:hlinkClick r:id="rId2"/>
              </a:rPr>
              <a:t>https://docs.microsoft.com/en-us/windows/win32/rpc/binding-handles</a:t>
            </a:r>
            <a:endParaRPr/>
          </a:p>
        </p:txBody>
      </p:sp>
      <p:sp>
        <p:nvSpPr>
          <p:cNvPr id="382" name="Google Shape;382;g2f518831770_0_2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005ffab9fb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005ffab9fb_0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g3005ffab9fb_0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005ffab9fb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005ffab9fb_0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g3005ffab9fb_0_1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005ffab9fb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005ffab9fb_0_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g3005ffab9fb_0_1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005ffab9fb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005ffab9fb_0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3005ffab9fb_0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005ffab9fb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005ffab9fb_0_2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3005ffab9fb_0_2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005ffab9fb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005ffab9fb_0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3005ffab9fb_0_1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f518831770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f518831770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2f518831770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f518831770_0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f518831770_0_2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Now let’s see how an RPC call is processed.</a:t>
            </a:r>
            <a:endParaRPr/>
          </a:p>
          <a:p>
            <a:pPr indent="0" lvl="0" marL="0" rtl="0" algn="l">
              <a:spcBef>
                <a:spcPts val="0"/>
              </a:spcBef>
              <a:spcAft>
                <a:spcPts val="0"/>
              </a:spcAft>
              <a:buNone/>
            </a:pPr>
            <a:r>
              <a:rPr lang="en-GB"/>
              <a:t>The client first invokes the function they know is exposed by the interface.</a:t>
            </a:r>
            <a:endParaRPr/>
          </a:p>
          <a:p>
            <a:pPr indent="0" lvl="0" marL="0" rtl="0" algn="l">
              <a:spcBef>
                <a:spcPts val="0"/>
              </a:spcBef>
              <a:spcAft>
                <a:spcPts val="0"/>
              </a:spcAft>
              <a:buNone/>
            </a:pPr>
            <a:r>
              <a:rPr lang="en-GB"/>
              <a:t>This function calls an [c] RPC runtime function – NdrClientCall, which in turn triggers many operations in the RPC runtime: [c] marshalling the function parameters, connecting to the endpoint over the network (or not), binding, which is sort-of handshaking with the server and authenticating to it.</a:t>
            </a:r>
            <a:endParaRPr/>
          </a:p>
          <a:p>
            <a:pPr indent="0" lvl="0" marL="0" rtl="0" algn="l">
              <a:spcBef>
                <a:spcPts val="0"/>
              </a:spcBef>
              <a:spcAft>
                <a:spcPts val="0"/>
              </a:spcAft>
              <a:buNone/>
            </a:pPr>
            <a:r>
              <a:rPr lang="en-GB"/>
              <a:t>The RPC runtime is also compiled into the [c] server application, where is listens to incoming connections, performs access checks and unmarshalls the data sent over the network.</a:t>
            </a:r>
            <a:endParaRPr/>
          </a:p>
          <a:p>
            <a:pPr indent="0" lvl="0" marL="0" rtl="0" algn="l">
              <a:spcBef>
                <a:spcPts val="0"/>
              </a:spcBef>
              <a:spcAft>
                <a:spcPts val="0"/>
              </a:spcAft>
              <a:buNone/>
            </a:pPr>
            <a:r>
              <a:rPr lang="en-GB"/>
              <a:t>Eventually, the call is passed to [c] Foo which is fully implemented on the server side.</a:t>
            </a:r>
            <a:endParaRPr/>
          </a:p>
          <a:p>
            <a:pPr indent="0" lvl="0" marL="0" rtl="0" algn="l">
              <a:spcBef>
                <a:spcPts val="0"/>
              </a:spcBef>
              <a:spcAft>
                <a:spcPts val="0"/>
              </a:spcAft>
              <a:buNone/>
            </a:pPr>
            <a:r>
              <a:rPr lang="en-GB"/>
              <a:t>This handshake I was talking about is actually the operating system’s way to represent the session between the client and the server – this is called an RPC binding →</a:t>
            </a:r>
            <a:endParaRPr/>
          </a:p>
        </p:txBody>
      </p:sp>
      <p:sp>
        <p:nvSpPr>
          <p:cNvPr id="497" name="Google Shape;497;g2f518831770_0_2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f518831770_0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f518831770_0_2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Now let’s see how an RPC call is processed.</a:t>
            </a:r>
            <a:endParaRPr/>
          </a:p>
          <a:p>
            <a:pPr indent="0" lvl="0" marL="0" rtl="0" algn="l">
              <a:spcBef>
                <a:spcPts val="0"/>
              </a:spcBef>
              <a:spcAft>
                <a:spcPts val="0"/>
              </a:spcAft>
              <a:buNone/>
            </a:pPr>
            <a:r>
              <a:rPr lang="en-GB"/>
              <a:t>The client first invokes the function they know is exposed by the interface.</a:t>
            </a:r>
            <a:endParaRPr/>
          </a:p>
          <a:p>
            <a:pPr indent="0" lvl="0" marL="0" rtl="0" algn="l">
              <a:spcBef>
                <a:spcPts val="0"/>
              </a:spcBef>
              <a:spcAft>
                <a:spcPts val="0"/>
              </a:spcAft>
              <a:buNone/>
            </a:pPr>
            <a:r>
              <a:rPr lang="en-GB"/>
              <a:t>This function calls an [c] RPC runtime function – NdrClientCall, which in turn triggers many operations in the RPC runtime: [c] marshalling the function parameters, connecting to the endpoint over the network (or not), binding, which is sort-of handshaking with the server and authenticating to it.</a:t>
            </a:r>
            <a:endParaRPr/>
          </a:p>
          <a:p>
            <a:pPr indent="0" lvl="0" marL="0" rtl="0" algn="l">
              <a:spcBef>
                <a:spcPts val="0"/>
              </a:spcBef>
              <a:spcAft>
                <a:spcPts val="0"/>
              </a:spcAft>
              <a:buNone/>
            </a:pPr>
            <a:r>
              <a:rPr lang="en-GB"/>
              <a:t>The RPC runtime is also compiled into the [c] server application, where is listens to incoming connections, performs access checks and unmarshalls the data sent over the network.</a:t>
            </a:r>
            <a:endParaRPr/>
          </a:p>
          <a:p>
            <a:pPr indent="0" lvl="0" marL="0" rtl="0" algn="l">
              <a:spcBef>
                <a:spcPts val="0"/>
              </a:spcBef>
              <a:spcAft>
                <a:spcPts val="0"/>
              </a:spcAft>
              <a:buNone/>
            </a:pPr>
            <a:r>
              <a:rPr lang="en-GB"/>
              <a:t>Eventually, the call is passed to [c] Foo which is fully implemented on the server side.</a:t>
            </a:r>
            <a:endParaRPr/>
          </a:p>
          <a:p>
            <a:pPr indent="0" lvl="0" marL="0" rtl="0" algn="l">
              <a:spcBef>
                <a:spcPts val="0"/>
              </a:spcBef>
              <a:spcAft>
                <a:spcPts val="0"/>
              </a:spcAft>
              <a:buNone/>
            </a:pPr>
            <a:r>
              <a:rPr lang="en-GB"/>
              <a:t>This handshake I was talking about is actually the operating system’s way to represent the session between the client and the server – this is called an RPC binding →</a:t>
            </a:r>
            <a:endParaRPr/>
          </a:p>
        </p:txBody>
      </p:sp>
      <p:sp>
        <p:nvSpPr>
          <p:cNvPr id="506" name="Google Shape;506;g2f518831770_0_2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f518831770_0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f518831770_0_2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Now let’s see how an RPC call is processed.</a:t>
            </a:r>
            <a:endParaRPr/>
          </a:p>
          <a:p>
            <a:pPr indent="0" lvl="0" marL="0" rtl="0" algn="l">
              <a:spcBef>
                <a:spcPts val="0"/>
              </a:spcBef>
              <a:spcAft>
                <a:spcPts val="0"/>
              </a:spcAft>
              <a:buNone/>
            </a:pPr>
            <a:r>
              <a:rPr lang="en-GB"/>
              <a:t>The client first invokes the function they know is exposed by the interface.</a:t>
            </a:r>
            <a:endParaRPr/>
          </a:p>
          <a:p>
            <a:pPr indent="0" lvl="0" marL="0" rtl="0" algn="l">
              <a:spcBef>
                <a:spcPts val="0"/>
              </a:spcBef>
              <a:spcAft>
                <a:spcPts val="0"/>
              </a:spcAft>
              <a:buNone/>
            </a:pPr>
            <a:r>
              <a:rPr lang="en-GB"/>
              <a:t>This function calls an [c] RPC runtime function – NdrClientCall, which in turn triggers many operations in the RPC runtime: [c] marshalling the function parameters, connecting to the endpoint over the network (or not), binding, which is sort-of handshaking with the server and authenticating to it.</a:t>
            </a:r>
            <a:endParaRPr/>
          </a:p>
          <a:p>
            <a:pPr indent="0" lvl="0" marL="0" rtl="0" algn="l">
              <a:spcBef>
                <a:spcPts val="0"/>
              </a:spcBef>
              <a:spcAft>
                <a:spcPts val="0"/>
              </a:spcAft>
              <a:buNone/>
            </a:pPr>
            <a:r>
              <a:rPr lang="en-GB"/>
              <a:t>The RPC runtime is also compiled into the [c] server application, where is listens to incoming connections, performs access checks and unmarshalls the data sent over the network.</a:t>
            </a:r>
            <a:endParaRPr/>
          </a:p>
          <a:p>
            <a:pPr indent="0" lvl="0" marL="0" rtl="0" algn="l">
              <a:spcBef>
                <a:spcPts val="0"/>
              </a:spcBef>
              <a:spcAft>
                <a:spcPts val="0"/>
              </a:spcAft>
              <a:buNone/>
            </a:pPr>
            <a:r>
              <a:rPr lang="en-GB"/>
              <a:t>Eventually, the call is passed to [c] Foo which is fully implemented on the server side.</a:t>
            </a:r>
            <a:endParaRPr/>
          </a:p>
          <a:p>
            <a:pPr indent="0" lvl="0" marL="0" rtl="0" algn="l">
              <a:spcBef>
                <a:spcPts val="0"/>
              </a:spcBef>
              <a:spcAft>
                <a:spcPts val="0"/>
              </a:spcAft>
              <a:buNone/>
            </a:pPr>
            <a:r>
              <a:rPr lang="en-GB"/>
              <a:t>This handshake I was talking about is actually the operating system’s way to represent the session between the client and the server – this is called an RPC binding →</a:t>
            </a:r>
            <a:endParaRPr/>
          </a:p>
        </p:txBody>
      </p:sp>
      <p:sp>
        <p:nvSpPr>
          <p:cNvPr id="517" name="Google Shape;517;g2f518831770_0_2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f518831770_0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f518831770_0_2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Now let’s see how an RPC call is processed.</a:t>
            </a:r>
            <a:endParaRPr/>
          </a:p>
          <a:p>
            <a:pPr indent="0" lvl="0" marL="0" rtl="0" algn="l">
              <a:spcBef>
                <a:spcPts val="0"/>
              </a:spcBef>
              <a:spcAft>
                <a:spcPts val="0"/>
              </a:spcAft>
              <a:buNone/>
            </a:pPr>
            <a:r>
              <a:rPr lang="en-GB"/>
              <a:t>The client first invokes the function they know is exposed by the interface.</a:t>
            </a:r>
            <a:endParaRPr/>
          </a:p>
          <a:p>
            <a:pPr indent="0" lvl="0" marL="0" rtl="0" algn="l">
              <a:spcBef>
                <a:spcPts val="0"/>
              </a:spcBef>
              <a:spcAft>
                <a:spcPts val="0"/>
              </a:spcAft>
              <a:buNone/>
            </a:pPr>
            <a:r>
              <a:rPr lang="en-GB"/>
              <a:t>This function calls an [c] RPC runtime function – NdrClientCall, which in turn triggers many operations in the RPC runtime: [c] marshalling the function parameters, connecting to the endpoint over the network (or not), binding, which is sort-of handshaking with the server and authenticating to it.</a:t>
            </a:r>
            <a:endParaRPr/>
          </a:p>
          <a:p>
            <a:pPr indent="0" lvl="0" marL="0" rtl="0" algn="l">
              <a:spcBef>
                <a:spcPts val="0"/>
              </a:spcBef>
              <a:spcAft>
                <a:spcPts val="0"/>
              </a:spcAft>
              <a:buNone/>
            </a:pPr>
            <a:r>
              <a:rPr lang="en-GB"/>
              <a:t>The RPC runtime is also compiled into the [c] server application, where is listens to incoming connections, performs access checks and unmarshalls the data sent over the network.</a:t>
            </a:r>
            <a:endParaRPr/>
          </a:p>
          <a:p>
            <a:pPr indent="0" lvl="0" marL="0" rtl="0" algn="l">
              <a:spcBef>
                <a:spcPts val="0"/>
              </a:spcBef>
              <a:spcAft>
                <a:spcPts val="0"/>
              </a:spcAft>
              <a:buNone/>
            </a:pPr>
            <a:r>
              <a:rPr lang="en-GB"/>
              <a:t>Eventually, the call is passed to [c] Foo which is fully implemented on the server side.</a:t>
            </a:r>
            <a:endParaRPr/>
          </a:p>
          <a:p>
            <a:pPr indent="0" lvl="0" marL="0" rtl="0" algn="l">
              <a:spcBef>
                <a:spcPts val="0"/>
              </a:spcBef>
              <a:spcAft>
                <a:spcPts val="0"/>
              </a:spcAft>
              <a:buNone/>
            </a:pPr>
            <a:r>
              <a:rPr lang="en-GB"/>
              <a:t>This handshake I was talking about is actually the operating system’s way to represent the session between the client and the server – this is called an RPC binding →</a:t>
            </a:r>
            <a:endParaRPr/>
          </a:p>
        </p:txBody>
      </p:sp>
      <p:sp>
        <p:nvSpPr>
          <p:cNvPr id="531" name="Google Shape;531;g2f518831770_0_2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f518831770_0_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f518831770_0_2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Now let’s see how an RPC call is processed.</a:t>
            </a:r>
            <a:endParaRPr/>
          </a:p>
          <a:p>
            <a:pPr indent="0" lvl="0" marL="0" rtl="0" algn="l">
              <a:spcBef>
                <a:spcPts val="0"/>
              </a:spcBef>
              <a:spcAft>
                <a:spcPts val="0"/>
              </a:spcAft>
              <a:buNone/>
            </a:pPr>
            <a:r>
              <a:rPr lang="en-GB"/>
              <a:t>The client first invokes the function they know is exposed by the interface.</a:t>
            </a:r>
            <a:endParaRPr/>
          </a:p>
          <a:p>
            <a:pPr indent="0" lvl="0" marL="0" rtl="0" algn="l">
              <a:spcBef>
                <a:spcPts val="0"/>
              </a:spcBef>
              <a:spcAft>
                <a:spcPts val="0"/>
              </a:spcAft>
              <a:buNone/>
            </a:pPr>
            <a:r>
              <a:rPr lang="en-GB"/>
              <a:t>This function calls an [c] RPC runtime function – NdrClientCall, which in turn triggers many operations in the RPC runtime: [c] marshalling the function parameters, connecting to the endpoint over the network (or not), binding, which is sort-of handshaking with the server and authenticating to it.</a:t>
            </a:r>
            <a:endParaRPr/>
          </a:p>
          <a:p>
            <a:pPr indent="0" lvl="0" marL="0" rtl="0" algn="l">
              <a:spcBef>
                <a:spcPts val="0"/>
              </a:spcBef>
              <a:spcAft>
                <a:spcPts val="0"/>
              </a:spcAft>
              <a:buNone/>
            </a:pPr>
            <a:r>
              <a:rPr lang="en-GB"/>
              <a:t>The RPC runtime is also compiled into the [c] server application, where is listens to incoming connections, performs access checks and unmarshalls the data sent over the network.</a:t>
            </a:r>
            <a:endParaRPr/>
          </a:p>
          <a:p>
            <a:pPr indent="0" lvl="0" marL="0" rtl="0" algn="l">
              <a:spcBef>
                <a:spcPts val="0"/>
              </a:spcBef>
              <a:spcAft>
                <a:spcPts val="0"/>
              </a:spcAft>
              <a:buNone/>
            </a:pPr>
            <a:r>
              <a:rPr lang="en-GB"/>
              <a:t>Eventually, the call is passed to [c] Foo which is fully implemented on the server side.</a:t>
            </a:r>
            <a:endParaRPr/>
          </a:p>
          <a:p>
            <a:pPr indent="0" lvl="0" marL="0" rtl="0" algn="l">
              <a:spcBef>
                <a:spcPts val="0"/>
              </a:spcBef>
              <a:spcAft>
                <a:spcPts val="0"/>
              </a:spcAft>
              <a:buNone/>
            </a:pPr>
            <a:r>
              <a:rPr lang="en-GB"/>
              <a:t>This handshake I was talking about is actually the operating system’s way to represent the session between the client and the server – this is called an RPC binding →</a:t>
            </a:r>
            <a:endParaRPr/>
          </a:p>
        </p:txBody>
      </p:sp>
      <p:sp>
        <p:nvSpPr>
          <p:cNvPr id="549" name="Google Shape;549;g2f518831770_0_2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f518831770_0_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f518831770_0_4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Let’s start with a quick RPC overview.</a:t>
            </a:r>
            <a:endParaRPr/>
          </a:p>
        </p:txBody>
      </p:sp>
      <p:sp>
        <p:nvSpPr>
          <p:cNvPr id="569" name="Google Shape;569;g2f518831770_0_4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fd582b7d4d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fd582b7d4d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g2fd582b7d4d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0b52d8a2c3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0b52d8a2c3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g30b52d8a2c3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005ffab9fb_0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005ffab9fb_0_2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g3005ffab9fb_0_2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d3531e6587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d3531e6587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g2d3531e6587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f518831770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f518831770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Let’s start with a quick RPC overview.</a:t>
            </a:r>
            <a:endParaRPr/>
          </a:p>
        </p:txBody>
      </p:sp>
      <p:sp>
        <p:nvSpPr>
          <p:cNvPr id="157" name="Google Shape;157;g2f518831770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d3531e6587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d3531e6587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g2d3531e6587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d3531e6587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d3531e6587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As you must know, dlls share memory in inside the same process. The RPC runtime is also a DLL, rpcrt4, which means it is also uses the shared memory. If one RPC server adds features to the runtime, they will affect all other RPC servers inside the same process. This is because there is no interface-object binding in the runtime</a:t>
            </a:r>
            <a:endParaRPr/>
          </a:p>
          <a:p>
            <a:pPr indent="0" lvl="0" marL="0" rtl="0" algn="l">
              <a:spcBef>
                <a:spcPts val="0"/>
              </a:spcBef>
              <a:spcAft>
                <a:spcPts val="0"/>
              </a:spcAft>
              <a:buNone/>
            </a:pPr>
            <a:r>
              <a:rPr lang="en-GB"/>
              <a:t>Authentication providers are implemented following the SSPI - Security Support Provider Interface. Basically DLLs with a unique set of exports.</a:t>
            </a:r>
            <a:endParaRPr/>
          </a:p>
          <a:p>
            <a:pPr indent="0" lvl="0" marL="0" rtl="0" algn="l">
              <a:spcBef>
                <a:spcPts val="0"/>
              </a:spcBef>
              <a:spcAft>
                <a:spcPts val="0"/>
              </a:spcAft>
              <a:buNone/>
            </a:pPr>
            <a:r>
              <a:rPr lang="en-GB"/>
              <a:t>When an RPC server register an authentication service, it causes the RPC runtime to load the corresponding DLL, which is of course shared across the entire process</a:t>
            </a:r>
            <a:endParaRPr/>
          </a:p>
        </p:txBody>
      </p:sp>
      <p:sp>
        <p:nvSpPr>
          <p:cNvPr id="630" name="Google Shape;630;g2d3531e6587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d3531e6587_0_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d3531e6587_0_3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As you must know, dlls share memory in inside the same process. The RPC runtime is also a DLL, rpcrt4, which means it is also uses the shared memory. If one RPC server adds features to the runtime, they will affect all other RPC servers inside the same process. This is because there is no interface-object binding in the runtime</a:t>
            </a:r>
            <a:endParaRPr/>
          </a:p>
          <a:p>
            <a:pPr indent="0" lvl="0" marL="0" rtl="0" algn="l">
              <a:spcBef>
                <a:spcPts val="0"/>
              </a:spcBef>
              <a:spcAft>
                <a:spcPts val="0"/>
              </a:spcAft>
              <a:buNone/>
            </a:pPr>
            <a:r>
              <a:rPr lang="en-GB"/>
              <a:t>Authentication providers are implemented following the SSPI - Security Support Provider Interface. Basically DLLs with a unique set of exports.</a:t>
            </a:r>
            <a:endParaRPr/>
          </a:p>
          <a:p>
            <a:pPr indent="0" lvl="0" marL="0" rtl="0" algn="l">
              <a:spcBef>
                <a:spcPts val="0"/>
              </a:spcBef>
              <a:spcAft>
                <a:spcPts val="0"/>
              </a:spcAft>
              <a:buNone/>
            </a:pPr>
            <a:r>
              <a:rPr lang="en-GB"/>
              <a:t>When an RPC server register an authentication service, it causes the RPC runtime to load the corresponding DLL, which is of course shared across the entire process</a:t>
            </a:r>
            <a:endParaRPr/>
          </a:p>
        </p:txBody>
      </p:sp>
      <p:sp>
        <p:nvSpPr>
          <p:cNvPr id="637" name="Google Shape;637;g2d3531e6587_0_3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d3531e6587_0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d3531e6587_0_3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As you must know, dlls share memory in inside the same process. The RPC runtime is also a DLL, rpcrt4, which means it is also uses the shared memory. If one RPC server adds features to the runtime, they will affect all other RPC servers inside the same process. This is because there is no interface-object binding in the runtime</a:t>
            </a:r>
            <a:endParaRPr/>
          </a:p>
          <a:p>
            <a:pPr indent="0" lvl="0" marL="0" rtl="0" algn="l">
              <a:spcBef>
                <a:spcPts val="0"/>
              </a:spcBef>
              <a:spcAft>
                <a:spcPts val="0"/>
              </a:spcAft>
              <a:buNone/>
            </a:pPr>
            <a:r>
              <a:rPr lang="en-GB"/>
              <a:t>Authentication providers are implemented following the SSPI - Security Support Provider Interface. Basically DLLs with a unique set of exports.</a:t>
            </a:r>
            <a:endParaRPr/>
          </a:p>
          <a:p>
            <a:pPr indent="0" lvl="0" marL="0" rtl="0" algn="l">
              <a:spcBef>
                <a:spcPts val="0"/>
              </a:spcBef>
              <a:spcAft>
                <a:spcPts val="0"/>
              </a:spcAft>
              <a:buNone/>
            </a:pPr>
            <a:r>
              <a:rPr lang="en-GB"/>
              <a:t>When an RPC server register an authentication service, it causes the RPC runtime to load the corresponding DLL, which is of course shared across the entire process</a:t>
            </a:r>
            <a:endParaRPr/>
          </a:p>
        </p:txBody>
      </p:sp>
      <p:sp>
        <p:nvSpPr>
          <p:cNvPr id="644" name="Google Shape;644;g2d3531e6587_0_3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d3531e6587_0_4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d3531e6587_0_4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g2d3531e6587_0_4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d366c4b104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d366c4b104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g2d366c4b104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d3531e6587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d3531e6587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So this time, we have two interfaces, and for the sake of simplicity, both are accessible through the same endpoint</a:t>
            </a:r>
            <a:endParaRPr/>
          </a:p>
        </p:txBody>
      </p:sp>
      <p:sp>
        <p:nvSpPr>
          <p:cNvPr id="680" name="Google Shape;680;g2d3531e6587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d3531e6587_0_3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d3531e6587_0_3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So this time, we have two interfaces, and for the sake of simplicity, both are accessible through the same endpoint</a:t>
            </a:r>
            <a:endParaRPr/>
          </a:p>
        </p:txBody>
      </p:sp>
      <p:sp>
        <p:nvSpPr>
          <p:cNvPr id="692" name="Google Shape;692;g2d3531e6587_0_3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d3531e6587_0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d3531e6587_0_3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So this time, we have two interfaces, and for the sake of simplicity, both are accessible through the same endpoint</a:t>
            </a:r>
            <a:endParaRPr/>
          </a:p>
        </p:txBody>
      </p:sp>
      <p:sp>
        <p:nvSpPr>
          <p:cNvPr id="707" name="Google Shape;707;g2d3531e6587_0_3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d3531e6587_0_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d3531e6587_0_3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So this time, we have two interfaces, and for the sake of simplicity, both are accessible through the same endpoint</a:t>
            </a:r>
            <a:endParaRPr/>
          </a:p>
        </p:txBody>
      </p:sp>
      <p:sp>
        <p:nvSpPr>
          <p:cNvPr id="723" name="Google Shape;723;g2d3531e6587_0_3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f518831770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f518831770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After this section, if we do our job well, you’ll understand what every term on this slide means and how they relate to each other.</a:t>
            </a:r>
            <a:endParaRPr/>
          </a:p>
        </p:txBody>
      </p:sp>
      <p:sp>
        <p:nvSpPr>
          <p:cNvPr id="163" name="Google Shape;163;g2f518831770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d3531e6587_0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d3531e6587_0_3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So this time, we have two interfaces, and for the sake of simplicity, both are accessible through the same endpoint</a:t>
            </a:r>
            <a:endParaRPr/>
          </a:p>
        </p:txBody>
      </p:sp>
      <p:sp>
        <p:nvSpPr>
          <p:cNvPr id="737" name="Google Shape;737;g2d3531e6587_0_3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d3531e6587_0_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d3531e6587_0_4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So this time, we have two interfaces, and for the sake of simplicity, both are accessible through the same endpoint</a:t>
            </a:r>
            <a:endParaRPr/>
          </a:p>
        </p:txBody>
      </p:sp>
      <p:sp>
        <p:nvSpPr>
          <p:cNvPr id="752" name="Google Shape;752;g2d3531e6587_0_4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d366c4b10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d366c4b10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g2d366c4b10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d366c4b104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d366c4b104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g2d366c4b104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d366c4b104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d366c4b104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 name="Google Shape;782;g2d366c4b104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06b6f8bf2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06b6f8bf2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g306b6f8bf2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06b6f8bf21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06b6f8bf21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We can easily find all PE files in a given folder (think system32 or Windows)</a:t>
            </a:r>
            <a:endParaRPr/>
          </a:p>
          <a:p>
            <a:pPr indent="0" lvl="0" marL="0" rtl="0" algn="l">
              <a:spcBef>
                <a:spcPts val="0"/>
              </a:spcBef>
              <a:spcAft>
                <a:spcPts val="0"/>
              </a:spcAft>
              <a:buNone/>
            </a:pPr>
            <a:r>
              <a:rPr lang="en-GB"/>
              <a:t>For each PE, we just need to find the RPC interface structures, and extract their information.</a:t>
            </a:r>
            <a:endParaRPr/>
          </a:p>
        </p:txBody>
      </p:sp>
      <p:sp>
        <p:nvSpPr>
          <p:cNvPr id="796" name="Google Shape;796;g306b6f8bf21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06b6f8bf21_0_4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06b6f8bf21_0_4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We can easily find all PE files in a given folder (think system32 or Windows)</a:t>
            </a:r>
            <a:endParaRPr/>
          </a:p>
          <a:p>
            <a:pPr indent="0" lvl="0" marL="0" rtl="0" algn="l">
              <a:spcBef>
                <a:spcPts val="0"/>
              </a:spcBef>
              <a:spcAft>
                <a:spcPts val="0"/>
              </a:spcAft>
              <a:buNone/>
            </a:pPr>
            <a:r>
              <a:rPr lang="en-GB"/>
              <a:t>For each PE, we just need to find the RPC interface structures, and extract their information.</a:t>
            </a:r>
            <a:endParaRPr/>
          </a:p>
        </p:txBody>
      </p:sp>
      <p:sp>
        <p:nvSpPr>
          <p:cNvPr id="805" name="Google Shape;805;g306b6f8bf21_0_4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06b6f8bf21_0_4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306b6f8bf21_0_4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We can easily find all PE files in a given folder (think system32 or Windows)</a:t>
            </a:r>
            <a:endParaRPr/>
          </a:p>
          <a:p>
            <a:pPr indent="0" lvl="0" marL="0" rtl="0" algn="l">
              <a:spcBef>
                <a:spcPts val="0"/>
              </a:spcBef>
              <a:spcAft>
                <a:spcPts val="0"/>
              </a:spcAft>
              <a:buNone/>
            </a:pPr>
            <a:r>
              <a:rPr lang="en-GB"/>
              <a:t>For each PE, we just need to find the RPC interface structures, and extract their information.</a:t>
            </a:r>
            <a:endParaRPr/>
          </a:p>
        </p:txBody>
      </p:sp>
      <p:sp>
        <p:nvSpPr>
          <p:cNvPr id="817" name="Google Shape;817;g306b6f8bf21_0_4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3005ffab9fb_0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3005ffab9fb_0_2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Let’s start with a quick RPC overview.</a:t>
            </a:r>
            <a:endParaRPr/>
          </a:p>
        </p:txBody>
      </p:sp>
      <p:sp>
        <p:nvSpPr>
          <p:cNvPr id="833" name="Google Shape;833;g3005ffab9fb_0_2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f518831770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f518831770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RPC relies on a client-server model, [c] where the client wishes to invoke some functionality on the server side.</a:t>
            </a:r>
            <a:endParaRPr/>
          </a:p>
          <a:p>
            <a:pPr indent="0" lvl="0" marL="0" rtl="0" algn="l">
              <a:spcBef>
                <a:spcPts val="0"/>
              </a:spcBef>
              <a:spcAft>
                <a:spcPts val="0"/>
              </a:spcAft>
              <a:buClr>
                <a:schemeClr val="dk1"/>
              </a:buClr>
              <a:buSzPts val="1100"/>
              <a:buFont typeface="Arial"/>
              <a:buNone/>
            </a:pPr>
            <a:r>
              <a:rPr lang="en-GB"/>
              <a:t>In order to have a common ground, the client and server agree upon an [c] interface.</a:t>
            </a:r>
            <a:endParaRPr/>
          </a:p>
          <a:p>
            <a:pPr indent="0" lvl="0" marL="0" rtl="0" algn="l">
              <a:spcBef>
                <a:spcPts val="0"/>
              </a:spcBef>
              <a:spcAft>
                <a:spcPts val="0"/>
              </a:spcAft>
              <a:buClr>
                <a:schemeClr val="dk1"/>
              </a:buClr>
              <a:buSzPts val="1100"/>
              <a:buFont typeface="Arial"/>
              <a:buNone/>
            </a:pPr>
            <a:r>
              <a:rPr lang="en-GB"/>
              <a:t>The interface is specified in a file called IDL (stands for Interface Definition Language) and lists which functions the server exposes and their signature. Every interface has a name and a unique identifier in the form of UUID.</a:t>
            </a:r>
            <a:endParaRPr/>
          </a:p>
          <a:p>
            <a:pPr indent="0" lvl="0" marL="0" rtl="0" algn="l">
              <a:spcBef>
                <a:spcPts val="0"/>
              </a:spcBef>
              <a:spcAft>
                <a:spcPts val="0"/>
              </a:spcAft>
              <a:buClr>
                <a:schemeClr val="dk1"/>
              </a:buClr>
              <a:buSzPts val="1100"/>
              <a:buFont typeface="Arial"/>
              <a:buNone/>
            </a:pPr>
            <a:r>
              <a:rPr lang="en-GB"/>
              <a:t>In order to refer to this interface and its functions, the client and server need header and source files, [c] which are produced by MIDL – Microsoft IDL compiler.</a:t>
            </a:r>
            <a:endParaRPr/>
          </a:p>
          <a:p>
            <a:pPr indent="0" lvl="0" marL="0" rtl="0" algn="l">
              <a:spcBef>
                <a:spcPts val="0"/>
              </a:spcBef>
              <a:spcAft>
                <a:spcPts val="0"/>
              </a:spcAft>
              <a:buNone/>
            </a:pPr>
            <a:r>
              <a:rPr lang="en-GB"/>
              <a:t>But how does the client know who to talk to in terms of network? →</a:t>
            </a:r>
            <a:endParaRPr/>
          </a:p>
        </p:txBody>
      </p:sp>
      <p:sp>
        <p:nvSpPr>
          <p:cNvPr id="170" name="Google Shape;170;g2f518831770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005ffab9fb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005ffab9fb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g3005ffab9fb_0_2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d399b17b2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d399b17b24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8" name="Google Shape;848;g2d399b17b24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06b6f8bf21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306b6f8bf21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6" name="Google Shape;856;g306b6f8bf21_1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306b6f8bf21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306b6f8bf21_1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4" name="Google Shape;864;g306b6f8bf21_1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306b6f8bf21_1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306b6f8bf21_1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g306b6f8bf21_1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06b6f8bf21_1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306b6f8bf21_1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4" name="Google Shape;884;g306b6f8bf21_1_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06b6f8bf21_1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306b6f8bf21_1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g306b6f8bf21_1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306b6f8bf21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306b6f8bf21_1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g306b6f8bf21_1_1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306b6f8bf21_1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306b6f8bf21_1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0" name="Google Shape;920;g306b6f8bf21_1_1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06b6f8bf21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06b6f8bf21_1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7" name="Google Shape;927;g306b6f8bf21_1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f518831770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f518831770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RPC relies on a client-server model, [c] where the client wishes to invoke some functionality on the server side.</a:t>
            </a:r>
            <a:endParaRPr/>
          </a:p>
          <a:p>
            <a:pPr indent="0" lvl="0" marL="0" rtl="0" algn="l">
              <a:spcBef>
                <a:spcPts val="0"/>
              </a:spcBef>
              <a:spcAft>
                <a:spcPts val="0"/>
              </a:spcAft>
              <a:buClr>
                <a:schemeClr val="dk1"/>
              </a:buClr>
              <a:buSzPts val="1100"/>
              <a:buFont typeface="Arial"/>
              <a:buNone/>
            </a:pPr>
            <a:r>
              <a:rPr lang="en-GB"/>
              <a:t>In order to have a common ground, the client and server agree upon an [c] interface.</a:t>
            </a:r>
            <a:endParaRPr/>
          </a:p>
          <a:p>
            <a:pPr indent="0" lvl="0" marL="0" rtl="0" algn="l">
              <a:spcBef>
                <a:spcPts val="0"/>
              </a:spcBef>
              <a:spcAft>
                <a:spcPts val="0"/>
              </a:spcAft>
              <a:buClr>
                <a:schemeClr val="dk1"/>
              </a:buClr>
              <a:buSzPts val="1100"/>
              <a:buFont typeface="Arial"/>
              <a:buNone/>
            </a:pPr>
            <a:r>
              <a:rPr lang="en-GB"/>
              <a:t>The interface is specified in a file called IDL (stands for Interface Definition Language) and lists which functions the server exposes and their signature. Every interface has a name and a unique identifier in the form of UUID.</a:t>
            </a:r>
            <a:endParaRPr/>
          </a:p>
          <a:p>
            <a:pPr indent="0" lvl="0" marL="0" rtl="0" algn="l">
              <a:spcBef>
                <a:spcPts val="0"/>
              </a:spcBef>
              <a:spcAft>
                <a:spcPts val="0"/>
              </a:spcAft>
              <a:buClr>
                <a:schemeClr val="dk1"/>
              </a:buClr>
              <a:buSzPts val="1100"/>
              <a:buFont typeface="Arial"/>
              <a:buNone/>
            </a:pPr>
            <a:r>
              <a:rPr lang="en-GB"/>
              <a:t>In order to refer to this interface and its functions, the client and server need header and source files, [c] which are produced by MIDL – Microsoft IDL compiler.</a:t>
            </a:r>
            <a:endParaRPr/>
          </a:p>
          <a:p>
            <a:pPr indent="0" lvl="0" marL="0" rtl="0" algn="l">
              <a:spcBef>
                <a:spcPts val="0"/>
              </a:spcBef>
              <a:spcAft>
                <a:spcPts val="0"/>
              </a:spcAft>
              <a:buNone/>
            </a:pPr>
            <a:r>
              <a:rPr lang="en-GB"/>
              <a:t>But how does the client know who to talk to in terms of network? →</a:t>
            </a:r>
            <a:endParaRPr/>
          </a:p>
        </p:txBody>
      </p:sp>
      <p:sp>
        <p:nvSpPr>
          <p:cNvPr id="178" name="Google Shape;178;g2f518831770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306b6f8bf21_1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306b6f8bf21_1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4" name="Google Shape;934;g306b6f8bf21_1_1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06b6f8bf21_1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06b6f8bf21_1_1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1" name="Google Shape;941;g306b6f8bf21_1_1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06b6f8bf21_1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06b6f8bf21_1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g306b6f8bf21_1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306b6f8bf21_1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306b6f8bf21_1_1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2" name="Google Shape;962;g306b6f8bf21_1_1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06b6f8bf21_1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306b6f8bf21_1_2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0" name="Google Shape;980;g306b6f8bf21_1_2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06b6f8bf21_1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06b6f8bf21_1_2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2" name="Google Shape;1002;g306b6f8bf21_1_2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08b1edc638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08b1edc638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g308b1edc638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308b1edc638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308b1edc638_0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g308b1edc638_0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308b1edc638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308b1edc638_0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g308b1edc638_0_1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306b6f8bf21_1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306b6f8bf21_1_3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0" name="Google Shape;1120;g306b6f8bf21_1_3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f518831770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f518831770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RPC relies on a client-server model, [c] where the client wishes to invoke some functionality on the server side.</a:t>
            </a:r>
            <a:endParaRPr/>
          </a:p>
          <a:p>
            <a:pPr indent="0" lvl="0" marL="0" rtl="0" algn="l">
              <a:spcBef>
                <a:spcPts val="0"/>
              </a:spcBef>
              <a:spcAft>
                <a:spcPts val="0"/>
              </a:spcAft>
              <a:buClr>
                <a:schemeClr val="dk1"/>
              </a:buClr>
              <a:buSzPts val="1100"/>
              <a:buFont typeface="Arial"/>
              <a:buNone/>
            </a:pPr>
            <a:r>
              <a:rPr lang="en-GB"/>
              <a:t>In order to have a common ground, the client and server agree upon an [c] interface.</a:t>
            </a:r>
            <a:endParaRPr/>
          </a:p>
          <a:p>
            <a:pPr indent="0" lvl="0" marL="0" rtl="0" algn="l">
              <a:spcBef>
                <a:spcPts val="0"/>
              </a:spcBef>
              <a:spcAft>
                <a:spcPts val="0"/>
              </a:spcAft>
              <a:buClr>
                <a:schemeClr val="dk1"/>
              </a:buClr>
              <a:buSzPts val="1100"/>
              <a:buFont typeface="Arial"/>
              <a:buNone/>
            </a:pPr>
            <a:r>
              <a:rPr lang="en-GB"/>
              <a:t>The interface is specified in a file called IDL (stands for Interface Definition Language) and lists which functions the server exposes and their signature. Every interface has a name and a unique identifier in the form of UUID.</a:t>
            </a:r>
            <a:endParaRPr/>
          </a:p>
          <a:p>
            <a:pPr indent="0" lvl="0" marL="0" rtl="0" algn="l">
              <a:spcBef>
                <a:spcPts val="0"/>
              </a:spcBef>
              <a:spcAft>
                <a:spcPts val="0"/>
              </a:spcAft>
              <a:buClr>
                <a:schemeClr val="dk1"/>
              </a:buClr>
              <a:buSzPts val="1100"/>
              <a:buFont typeface="Arial"/>
              <a:buNone/>
            </a:pPr>
            <a:r>
              <a:rPr lang="en-GB"/>
              <a:t>In order to refer to this interface and its functions, the client and server need header and source files, [c] which are produced by MIDL – Microsoft IDL compiler.</a:t>
            </a:r>
            <a:endParaRPr/>
          </a:p>
          <a:p>
            <a:pPr indent="0" lvl="0" marL="0" rtl="0" algn="l">
              <a:spcBef>
                <a:spcPts val="0"/>
              </a:spcBef>
              <a:spcAft>
                <a:spcPts val="0"/>
              </a:spcAft>
              <a:buNone/>
            </a:pPr>
            <a:r>
              <a:rPr lang="en-GB"/>
              <a:t>But how does the client know who to talk to in terms of network? →</a:t>
            </a:r>
            <a:endParaRPr/>
          </a:p>
        </p:txBody>
      </p:sp>
      <p:sp>
        <p:nvSpPr>
          <p:cNvPr id="188" name="Google Shape;188;g2f518831770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306b6f8bf21_1_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306b6f8bf21_1_3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7" name="Google Shape;1127;g306b6f8bf21_1_3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306b6f8bf21_1_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306b6f8bf21_1_3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4" name="Google Shape;1134;g306b6f8bf21_1_3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06b6f8bf21_1_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306b6f8bf21_1_3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3" name="Google Shape;1143;g306b6f8bf21_1_3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306b6f8bf21_1_5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306b6f8bf21_1_5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7" name="Google Shape;1157;g306b6f8bf21_1_5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306b6f8bf21_1_6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306b6f8bf21_1_6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1" name="Google Shape;1171;g306b6f8bf21_1_6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306b6f8bf21_1_6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306b6f8bf21_1_6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5" name="Google Shape;1185;g306b6f8bf21_1_6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308b1edc638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308b1edc638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9" name="Google Shape;1199;g308b1edc638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306b6f8bf21_1_6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306b6f8bf21_1_6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2" name="Google Shape;1212;g306b6f8bf21_1_6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306b6f8bf21_1_17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306b6f8bf21_1_17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8" name="Google Shape;1218;g306b6f8bf21_1_17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309d7e9eded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309d7e9eded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5" name="Google Shape;1225;g309d7e9eded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f518831770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f518831770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RPC relies on a client-server model, [c] where the client wishes to invoke some functionality on the server side.</a:t>
            </a:r>
            <a:endParaRPr/>
          </a:p>
          <a:p>
            <a:pPr indent="0" lvl="0" marL="0" rtl="0" algn="l">
              <a:spcBef>
                <a:spcPts val="0"/>
              </a:spcBef>
              <a:spcAft>
                <a:spcPts val="0"/>
              </a:spcAft>
              <a:buClr>
                <a:schemeClr val="dk1"/>
              </a:buClr>
              <a:buSzPts val="1100"/>
              <a:buFont typeface="Arial"/>
              <a:buNone/>
            </a:pPr>
            <a:r>
              <a:rPr lang="en-GB"/>
              <a:t>In order to have a common ground, the client and server agree upon an [c] interface.</a:t>
            </a:r>
            <a:endParaRPr/>
          </a:p>
          <a:p>
            <a:pPr indent="0" lvl="0" marL="0" rtl="0" algn="l">
              <a:spcBef>
                <a:spcPts val="0"/>
              </a:spcBef>
              <a:spcAft>
                <a:spcPts val="0"/>
              </a:spcAft>
              <a:buClr>
                <a:schemeClr val="dk1"/>
              </a:buClr>
              <a:buSzPts val="1100"/>
              <a:buFont typeface="Arial"/>
              <a:buNone/>
            </a:pPr>
            <a:r>
              <a:rPr lang="en-GB"/>
              <a:t>The interface is specified in a file called IDL (stands for Interface Definition Language) and lists which functions the server exposes and their signature. Every interface has a name and a unique identifier in the form of UUID.</a:t>
            </a:r>
            <a:endParaRPr/>
          </a:p>
          <a:p>
            <a:pPr indent="0" lvl="0" marL="0" rtl="0" algn="l">
              <a:spcBef>
                <a:spcPts val="0"/>
              </a:spcBef>
              <a:spcAft>
                <a:spcPts val="0"/>
              </a:spcAft>
              <a:buClr>
                <a:schemeClr val="dk1"/>
              </a:buClr>
              <a:buSzPts val="1100"/>
              <a:buFont typeface="Arial"/>
              <a:buNone/>
            </a:pPr>
            <a:r>
              <a:rPr lang="en-GB"/>
              <a:t>In order to refer to this interface and its functions, the client and server need header and source files, [c] which are produced by MIDL – Microsoft IDL compiler.</a:t>
            </a:r>
            <a:endParaRPr/>
          </a:p>
          <a:p>
            <a:pPr indent="0" lvl="0" marL="0" rtl="0" algn="l">
              <a:spcBef>
                <a:spcPts val="0"/>
              </a:spcBef>
              <a:spcAft>
                <a:spcPts val="0"/>
              </a:spcAft>
              <a:buNone/>
            </a:pPr>
            <a:r>
              <a:rPr lang="en-GB"/>
              <a:t>But how does the client know who to talk to in terms of network? →</a:t>
            </a:r>
            <a:endParaRPr/>
          </a:p>
        </p:txBody>
      </p:sp>
      <p:sp>
        <p:nvSpPr>
          <p:cNvPr id="199" name="Google Shape;199;g2f518831770_0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309d7e9eded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309d7e9eded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3" name="Google Shape;1233;g309d7e9eded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309d7e9eded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309d7e9eded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0" name="Google Shape;1240;g309d7e9eded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309d7e9eded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309d7e9eded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9" name="Google Shape;1249;g309d7e9eded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309d7e9eded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309d7e9eded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7" name="Google Shape;1257;g309d7e9eded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309d7e9eded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309d7e9eded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4" name="Google Shape;1264;g309d7e9eded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309d7e9eded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309d7e9eded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1" name="Google Shape;1271;g309d7e9eded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306b6f8bf21_1_6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306b6f8bf21_1_6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1" name="Google Shape;1281;g306b6f8bf21_1_6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306b6f8bf21_1_6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306b6f8bf21_1_6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9" name="Google Shape;1289;g306b6f8bf21_1_6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306b6f8bf21_1_17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306b6f8bf21_1_17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0" name="Google Shape;1330;g306b6f8bf21_1_17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306b6f8bf21_1_19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306b6f8bf21_1_19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7" name="Google Shape;1337;g306b6f8bf21_1_19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ntent">
  <p:cSld name="Title with content">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14" name="Google Shape;14;p2"/>
          <p:cNvSpPr txBox="1"/>
          <p:nvPr>
            <p:ph type="title"/>
          </p:nvPr>
        </p:nvSpPr>
        <p:spPr>
          <a:xfrm>
            <a:off x="540000" y="540001"/>
            <a:ext cx="11171354" cy="94336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 type="body"/>
          </p:nvPr>
        </p:nvSpPr>
        <p:spPr>
          <a:xfrm>
            <a:off x="539750" y="1727200"/>
            <a:ext cx="11195050" cy="4445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1"/>
              </a:buClr>
              <a:buSzPts val="2800"/>
              <a:buNone/>
              <a:defRPr>
                <a:solidFill>
                  <a:schemeClr val="lt1"/>
                </a:solidFill>
              </a:defRPr>
            </a:lvl1pPr>
            <a:lvl2pPr indent="-228600" lvl="1" marL="914400" algn="l">
              <a:lnSpc>
                <a:spcPct val="90000"/>
              </a:lnSpc>
              <a:spcBef>
                <a:spcPts val="500"/>
              </a:spcBef>
              <a:spcAft>
                <a:spcPts val="0"/>
              </a:spcAft>
              <a:buClr>
                <a:schemeClr val="lt1"/>
              </a:buClr>
              <a:buSzPts val="2400"/>
              <a:buNone/>
              <a:defRPr>
                <a:solidFill>
                  <a:schemeClr val="lt1"/>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with Caption - alternate">
  <p:cSld name="1_Title with Caption - alternate">
    <p:bg>
      <p:bgPr>
        <a:solidFill>
          <a:schemeClr val="lt1"/>
        </a:solidFill>
      </p:bgPr>
    </p:bg>
    <p:spTree>
      <p:nvGrpSpPr>
        <p:cNvPr id="50" name="Shape 50"/>
        <p:cNvGrpSpPr/>
        <p:nvPr/>
      </p:nvGrpSpPr>
      <p:grpSpPr>
        <a:xfrm>
          <a:off x="0" y="0"/>
          <a:ext cx="0" cy="0"/>
          <a:chOff x="0" y="0"/>
          <a:chExt cx="0" cy="0"/>
        </a:xfrm>
      </p:grpSpPr>
      <p:pic>
        <p:nvPicPr>
          <p:cNvPr id="51" name="Google Shape;51;p11"/>
          <p:cNvPicPr preferRelativeResize="0"/>
          <p:nvPr/>
        </p:nvPicPr>
        <p:blipFill rotWithShape="1">
          <a:blip r:embed="rId2">
            <a:alphaModFix/>
          </a:blip>
          <a:srcRect b="0" l="0" r="0" t="0"/>
          <a:stretch/>
        </p:blipFill>
        <p:spPr>
          <a:xfrm>
            <a:off x="0" y="893"/>
            <a:ext cx="12188826" cy="6856214"/>
          </a:xfrm>
          <a:prstGeom prst="rect">
            <a:avLst/>
          </a:prstGeom>
          <a:noFill/>
          <a:ln>
            <a:noFill/>
          </a:ln>
        </p:spPr>
      </p:pic>
      <p:sp>
        <p:nvSpPr>
          <p:cNvPr id="52" name="Google Shape;52;p11"/>
          <p:cNvSpPr txBox="1"/>
          <p:nvPr>
            <p:ph idx="1" type="body"/>
          </p:nvPr>
        </p:nvSpPr>
        <p:spPr>
          <a:xfrm>
            <a:off x="710053" y="1882451"/>
            <a:ext cx="10308127" cy="1809411"/>
          </a:xfrm>
          <a:prstGeom prst="rect">
            <a:avLst/>
          </a:prstGeom>
          <a:noFill/>
          <a:ln>
            <a:noFill/>
          </a:ln>
        </p:spPr>
        <p:txBody>
          <a:bodyPr anchorCtr="0" anchor="b" bIns="0" lIns="0" spcFirstLastPara="1" rIns="0" wrap="square" tIns="0">
            <a:noAutofit/>
          </a:bodyPr>
          <a:lstStyle>
            <a:lvl1pPr indent="-228600" lvl="0" marL="457200" marR="0" algn="l">
              <a:lnSpc>
                <a:spcPct val="90000"/>
              </a:lnSpc>
              <a:spcBef>
                <a:spcPts val="1001"/>
              </a:spcBef>
              <a:spcAft>
                <a:spcPts val="0"/>
              </a:spcAft>
              <a:buClr>
                <a:schemeClr val="lt1"/>
              </a:buClr>
              <a:buSzPts val="4800"/>
              <a:buFont typeface="Arial"/>
              <a:buNone/>
              <a:defRPr b="1" i="0" sz="480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1"/>
          <p:cNvSpPr txBox="1"/>
          <p:nvPr>
            <p:ph idx="2" type="body"/>
          </p:nvPr>
        </p:nvSpPr>
        <p:spPr>
          <a:xfrm>
            <a:off x="710053" y="3691862"/>
            <a:ext cx="10308127" cy="1071563"/>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1000"/>
              </a:spcBef>
              <a:spcAft>
                <a:spcPts val="0"/>
              </a:spcAft>
              <a:buClr>
                <a:srgbClr val="0099CC"/>
              </a:buClr>
              <a:buSzPts val="3200"/>
              <a:buNone/>
              <a:defRPr b="1" i="0" sz="3200">
                <a:solidFill>
                  <a:srgbClr val="0099CC"/>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headshot">
  <p:cSld name="single headshot">
    <p:spTree>
      <p:nvGrpSpPr>
        <p:cNvPr id="54" name="Shape 54"/>
        <p:cNvGrpSpPr/>
        <p:nvPr/>
      </p:nvGrpSpPr>
      <p:grpSpPr>
        <a:xfrm>
          <a:off x="0" y="0"/>
          <a:ext cx="0" cy="0"/>
          <a:chOff x="0" y="0"/>
          <a:chExt cx="0" cy="0"/>
        </a:xfrm>
      </p:grpSpPr>
      <p:pic>
        <p:nvPicPr>
          <p:cNvPr id="55" name="Google Shape;55;p12"/>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56" name="Google Shape;56;p12"/>
          <p:cNvSpPr txBox="1"/>
          <p:nvPr>
            <p:ph type="title"/>
          </p:nvPr>
        </p:nvSpPr>
        <p:spPr>
          <a:xfrm>
            <a:off x="540001" y="540001"/>
            <a:ext cx="11194800" cy="945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sz="3600">
                <a:solidFill>
                  <a:srgbClr val="0099C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2"/>
          <p:cNvSpPr txBox="1"/>
          <p:nvPr/>
        </p:nvSpPr>
        <p:spPr>
          <a:xfrm>
            <a:off x="4561672" y="1920241"/>
            <a:ext cx="5618766" cy="256248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000"/>
              <a:buFont typeface="Arial"/>
              <a:buNone/>
            </a:pPr>
            <a:r>
              <a:t/>
            </a:r>
            <a:endParaRPr b="1" i="0" sz="3000" u="none" cap="none" strike="noStrike">
              <a:solidFill>
                <a:srgbClr val="000000"/>
              </a:solidFill>
              <a:latin typeface="Arial"/>
              <a:ea typeface="Arial"/>
              <a:cs typeface="Arial"/>
              <a:sym typeface="Arial"/>
            </a:endParaRPr>
          </a:p>
        </p:txBody>
      </p:sp>
      <p:sp>
        <p:nvSpPr>
          <p:cNvPr id="58" name="Google Shape;58;p12"/>
          <p:cNvSpPr/>
          <p:nvPr>
            <p:ph idx="2" type="pic"/>
          </p:nvPr>
        </p:nvSpPr>
        <p:spPr>
          <a:xfrm>
            <a:off x="1967450" y="2072640"/>
            <a:ext cx="2503240" cy="3096558"/>
          </a:xfrm>
          <a:prstGeom prst="rect">
            <a:avLst/>
          </a:prstGeom>
          <a:solidFill>
            <a:srgbClr val="D8D8D8"/>
          </a:solidFill>
          <a:ln>
            <a:noFill/>
          </a:ln>
        </p:spPr>
      </p:sp>
      <p:sp>
        <p:nvSpPr>
          <p:cNvPr id="59" name="Google Shape;59;p12"/>
          <p:cNvSpPr txBox="1"/>
          <p:nvPr>
            <p:ph idx="1" type="body"/>
          </p:nvPr>
        </p:nvSpPr>
        <p:spPr>
          <a:xfrm>
            <a:off x="4714072" y="2072641"/>
            <a:ext cx="5618766" cy="309655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lt1"/>
              </a:buClr>
              <a:buSzPts val="3000"/>
              <a:buNone/>
              <a:defRPr b="1" sz="3000">
                <a:solidFill>
                  <a:schemeClr val="lt1"/>
                </a:solidFill>
              </a:defRPr>
            </a:lvl1pPr>
            <a:lvl2pPr indent="-228600" lvl="1" marL="914400" algn="l">
              <a:lnSpc>
                <a:spcPct val="100000"/>
              </a:lnSpc>
              <a:spcBef>
                <a:spcPts val="500"/>
              </a:spcBef>
              <a:spcAft>
                <a:spcPts val="0"/>
              </a:spcAft>
              <a:buClr>
                <a:schemeClr val="dk1"/>
              </a:buClr>
              <a:buSzPts val="2400"/>
              <a:buFont typeface="Arial"/>
              <a:buNone/>
              <a:defRPr sz="2400"/>
            </a:lvl2pPr>
            <a:lvl3pPr indent="-376808" lvl="2" marL="1371600" algn="l">
              <a:lnSpc>
                <a:spcPct val="100000"/>
              </a:lnSpc>
              <a:spcBef>
                <a:spcPts val="500"/>
              </a:spcBef>
              <a:spcAft>
                <a:spcPts val="0"/>
              </a:spcAft>
              <a:buClr>
                <a:schemeClr val="dk1"/>
              </a:buClr>
              <a:buSzPts val="2334"/>
              <a:buFont typeface="Arial"/>
              <a:buChar char="•"/>
              <a:defRPr sz="2334"/>
            </a:lvl3pPr>
            <a:lvl4pPr indent="-376808" lvl="3" marL="1828800" algn="l">
              <a:lnSpc>
                <a:spcPct val="100000"/>
              </a:lnSpc>
              <a:spcBef>
                <a:spcPts val="500"/>
              </a:spcBef>
              <a:spcAft>
                <a:spcPts val="0"/>
              </a:spcAft>
              <a:buClr>
                <a:schemeClr val="dk1"/>
              </a:buClr>
              <a:buSzPts val="2334"/>
              <a:buFont typeface="Arial"/>
              <a:buChar char="•"/>
              <a:defRPr sz="2334"/>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headshots">
  <p:cSld name="two headshots">
    <p:spTree>
      <p:nvGrpSpPr>
        <p:cNvPr id="60" name="Shape 60"/>
        <p:cNvGrpSpPr/>
        <p:nvPr/>
      </p:nvGrpSpPr>
      <p:grpSpPr>
        <a:xfrm>
          <a:off x="0" y="0"/>
          <a:ext cx="0" cy="0"/>
          <a:chOff x="0" y="0"/>
          <a:chExt cx="0" cy="0"/>
        </a:xfrm>
      </p:grpSpPr>
      <p:pic>
        <p:nvPicPr>
          <p:cNvPr id="61" name="Google Shape;61;p13"/>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62" name="Google Shape;62;p13"/>
          <p:cNvSpPr txBox="1"/>
          <p:nvPr>
            <p:ph type="title"/>
          </p:nvPr>
        </p:nvSpPr>
        <p:spPr>
          <a:xfrm>
            <a:off x="540001" y="540001"/>
            <a:ext cx="11194800" cy="945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sz="3600">
                <a:solidFill>
                  <a:srgbClr val="0099C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3"/>
          <p:cNvSpPr txBox="1"/>
          <p:nvPr/>
        </p:nvSpPr>
        <p:spPr>
          <a:xfrm>
            <a:off x="4561672" y="1920241"/>
            <a:ext cx="5618766" cy="256248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000"/>
              <a:buFont typeface="Arial"/>
              <a:buNone/>
            </a:pPr>
            <a:r>
              <a:t/>
            </a:r>
            <a:endParaRPr b="1" i="0" sz="3000" u="none" cap="none" strike="noStrike">
              <a:solidFill>
                <a:srgbClr val="000000"/>
              </a:solidFill>
              <a:latin typeface="Arial"/>
              <a:ea typeface="Arial"/>
              <a:cs typeface="Arial"/>
              <a:sym typeface="Arial"/>
            </a:endParaRPr>
          </a:p>
        </p:txBody>
      </p:sp>
      <p:sp>
        <p:nvSpPr>
          <p:cNvPr id="64" name="Google Shape;64;p13"/>
          <p:cNvSpPr/>
          <p:nvPr>
            <p:ph idx="2" type="pic"/>
          </p:nvPr>
        </p:nvSpPr>
        <p:spPr>
          <a:xfrm>
            <a:off x="6399074" y="2040296"/>
            <a:ext cx="2325568" cy="2897548"/>
          </a:xfrm>
          <a:prstGeom prst="rect">
            <a:avLst/>
          </a:prstGeom>
          <a:solidFill>
            <a:srgbClr val="D8D8D8"/>
          </a:solidFill>
          <a:ln>
            <a:noFill/>
          </a:ln>
        </p:spPr>
      </p:sp>
      <p:sp>
        <p:nvSpPr>
          <p:cNvPr id="65" name="Google Shape;65;p13"/>
          <p:cNvSpPr txBox="1"/>
          <p:nvPr>
            <p:ph idx="1" type="body"/>
          </p:nvPr>
        </p:nvSpPr>
        <p:spPr>
          <a:xfrm>
            <a:off x="3062459" y="2040295"/>
            <a:ext cx="2812222" cy="288716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vl2pPr indent="-228600" lvl="1" marL="914400" algn="l">
              <a:lnSpc>
                <a:spcPct val="100000"/>
              </a:lnSpc>
              <a:spcBef>
                <a:spcPts val="0"/>
              </a:spcBef>
              <a:spcAft>
                <a:spcPts val="0"/>
              </a:spcAft>
              <a:buClr>
                <a:schemeClr val="lt1"/>
              </a:buClr>
              <a:buSzPts val="2400"/>
              <a:buFont typeface="Arial"/>
              <a:buNone/>
              <a:defRPr sz="2400">
                <a:solidFill>
                  <a:schemeClr val="lt1"/>
                </a:solidFill>
              </a:defRPr>
            </a:lvl2pPr>
            <a:lvl3pPr indent="-355536" lvl="2" marL="1371600" algn="l">
              <a:lnSpc>
                <a:spcPct val="100000"/>
              </a:lnSpc>
              <a:spcBef>
                <a:spcPts val="0"/>
              </a:spcBef>
              <a:spcAft>
                <a:spcPts val="0"/>
              </a:spcAft>
              <a:buClr>
                <a:schemeClr val="dk1"/>
              </a:buClr>
              <a:buSzPts val="1999"/>
              <a:buFont typeface="Arial"/>
              <a:buChar char="•"/>
              <a:defRPr sz="1999"/>
            </a:lvl3pPr>
            <a:lvl4pPr indent="-334454" lvl="3" marL="1828800" algn="l">
              <a:lnSpc>
                <a:spcPct val="100000"/>
              </a:lnSpc>
              <a:spcBef>
                <a:spcPts val="0"/>
              </a:spcBef>
              <a:spcAft>
                <a:spcPts val="0"/>
              </a:spcAft>
              <a:buClr>
                <a:schemeClr val="dk1"/>
              </a:buClr>
              <a:buSzPts val="1667"/>
              <a:buFont typeface="Arial"/>
              <a:buChar char="•"/>
              <a:defRPr sz="1667"/>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13"/>
          <p:cNvSpPr/>
          <p:nvPr>
            <p:ph idx="3" type="pic"/>
          </p:nvPr>
        </p:nvSpPr>
        <p:spPr>
          <a:xfrm>
            <a:off x="540001" y="2040296"/>
            <a:ext cx="2325568" cy="2897548"/>
          </a:xfrm>
          <a:prstGeom prst="rect">
            <a:avLst/>
          </a:prstGeom>
          <a:solidFill>
            <a:srgbClr val="D8D8D8"/>
          </a:solidFill>
          <a:ln>
            <a:noFill/>
          </a:ln>
        </p:spPr>
      </p:sp>
      <p:sp>
        <p:nvSpPr>
          <p:cNvPr id="67" name="Google Shape;67;p13"/>
          <p:cNvSpPr txBox="1"/>
          <p:nvPr>
            <p:ph idx="4" type="body"/>
          </p:nvPr>
        </p:nvSpPr>
        <p:spPr>
          <a:xfrm>
            <a:off x="8922579" y="2040296"/>
            <a:ext cx="2812222" cy="288716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vl2pPr indent="-228600" lvl="1" marL="914400" algn="l">
              <a:lnSpc>
                <a:spcPct val="100000"/>
              </a:lnSpc>
              <a:spcBef>
                <a:spcPts val="0"/>
              </a:spcBef>
              <a:spcAft>
                <a:spcPts val="0"/>
              </a:spcAft>
              <a:buClr>
                <a:schemeClr val="lt1"/>
              </a:buClr>
              <a:buSzPts val="2400"/>
              <a:buFont typeface="Arial"/>
              <a:buNone/>
              <a:defRPr sz="2400">
                <a:solidFill>
                  <a:schemeClr val="lt1"/>
                </a:solidFill>
              </a:defRPr>
            </a:lvl2pPr>
            <a:lvl3pPr indent="-355536" lvl="2" marL="1371600" algn="l">
              <a:lnSpc>
                <a:spcPct val="100000"/>
              </a:lnSpc>
              <a:spcBef>
                <a:spcPts val="0"/>
              </a:spcBef>
              <a:spcAft>
                <a:spcPts val="0"/>
              </a:spcAft>
              <a:buClr>
                <a:schemeClr val="dk1"/>
              </a:buClr>
              <a:buSzPts val="1999"/>
              <a:buFont typeface="Arial"/>
              <a:buChar char="•"/>
              <a:defRPr sz="1999"/>
            </a:lvl3pPr>
            <a:lvl4pPr indent="-334454" lvl="3" marL="1828800" algn="l">
              <a:lnSpc>
                <a:spcPct val="100000"/>
              </a:lnSpc>
              <a:spcBef>
                <a:spcPts val="0"/>
              </a:spcBef>
              <a:spcAft>
                <a:spcPts val="0"/>
              </a:spcAft>
              <a:buClr>
                <a:schemeClr val="dk1"/>
              </a:buClr>
              <a:buSzPts val="1667"/>
              <a:buFont typeface="Arial"/>
              <a:buChar char="•"/>
              <a:defRPr sz="1667"/>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headshots">
  <p:cSld name="three headshots">
    <p:spTree>
      <p:nvGrpSpPr>
        <p:cNvPr id="68" name="Shape 68"/>
        <p:cNvGrpSpPr/>
        <p:nvPr/>
      </p:nvGrpSpPr>
      <p:grpSpPr>
        <a:xfrm>
          <a:off x="0" y="0"/>
          <a:ext cx="0" cy="0"/>
          <a:chOff x="0" y="0"/>
          <a:chExt cx="0" cy="0"/>
        </a:xfrm>
      </p:grpSpPr>
      <p:pic>
        <p:nvPicPr>
          <p:cNvPr id="69" name="Google Shape;69;p14"/>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70" name="Google Shape;70;p14"/>
          <p:cNvSpPr txBox="1"/>
          <p:nvPr>
            <p:ph type="title"/>
          </p:nvPr>
        </p:nvSpPr>
        <p:spPr>
          <a:xfrm>
            <a:off x="540001" y="540001"/>
            <a:ext cx="11194800" cy="945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sz="3600">
                <a:solidFill>
                  <a:srgbClr val="0099C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4"/>
          <p:cNvSpPr txBox="1"/>
          <p:nvPr/>
        </p:nvSpPr>
        <p:spPr>
          <a:xfrm>
            <a:off x="4561672" y="1920241"/>
            <a:ext cx="5618766" cy="256248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000"/>
              <a:buFont typeface="Arial"/>
              <a:buNone/>
            </a:pPr>
            <a:r>
              <a:t/>
            </a:r>
            <a:endParaRPr b="1" i="0" sz="3000" u="none" cap="none" strike="noStrike">
              <a:solidFill>
                <a:srgbClr val="000000"/>
              </a:solidFill>
              <a:latin typeface="Arial"/>
              <a:ea typeface="Arial"/>
              <a:cs typeface="Arial"/>
              <a:sym typeface="Arial"/>
            </a:endParaRPr>
          </a:p>
        </p:txBody>
      </p:sp>
      <p:sp>
        <p:nvSpPr>
          <p:cNvPr id="72" name="Google Shape;72;p14"/>
          <p:cNvSpPr/>
          <p:nvPr>
            <p:ph idx="2" type="pic"/>
          </p:nvPr>
        </p:nvSpPr>
        <p:spPr>
          <a:xfrm>
            <a:off x="2006164" y="1785544"/>
            <a:ext cx="2152369" cy="2773453"/>
          </a:xfrm>
          <a:prstGeom prst="rect">
            <a:avLst/>
          </a:prstGeom>
          <a:solidFill>
            <a:srgbClr val="D8D8D8"/>
          </a:solidFill>
          <a:ln>
            <a:noFill/>
          </a:ln>
        </p:spPr>
      </p:sp>
      <p:sp>
        <p:nvSpPr>
          <p:cNvPr id="73" name="Google Shape;73;p14"/>
          <p:cNvSpPr/>
          <p:nvPr>
            <p:ph idx="3" type="pic"/>
          </p:nvPr>
        </p:nvSpPr>
        <p:spPr>
          <a:xfrm>
            <a:off x="5001455" y="1785544"/>
            <a:ext cx="2152369" cy="2773453"/>
          </a:xfrm>
          <a:prstGeom prst="rect">
            <a:avLst/>
          </a:prstGeom>
          <a:solidFill>
            <a:srgbClr val="D8D8D8"/>
          </a:solidFill>
          <a:ln>
            <a:noFill/>
          </a:ln>
        </p:spPr>
      </p:sp>
      <p:sp>
        <p:nvSpPr>
          <p:cNvPr id="74" name="Google Shape;74;p14"/>
          <p:cNvSpPr/>
          <p:nvPr>
            <p:ph idx="4" type="pic"/>
          </p:nvPr>
        </p:nvSpPr>
        <p:spPr>
          <a:xfrm>
            <a:off x="8027452" y="1785544"/>
            <a:ext cx="2152369" cy="2773453"/>
          </a:xfrm>
          <a:prstGeom prst="rect">
            <a:avLst/>
          </a:prstGeom>
          <a:solidFill>
            <a:srgbClr val="D8D8D8"/>
          </a:solidFill>
          <a:ln>
            <a:noFill/>
          </a:ln>
        </p:spPr>
      </p:sp>
      <p:sp>
        <p:nvSpPr>
          <p:cNvPr id="75" name="Google Shape;75;p14"/>
          <p:cNvSpPr txBox="1"/>
          <p:nvPr>
            <p:ph idx="1" type="body"/>
          </p:nvPr>
        </p:nvSpPr>
        <p:spPr>
          <a:xfrm>
            <a:off x="2015246" y="4676807"/>
            <a:ext cx="2143652" cy="1314434"/>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defRPr>
            </a:lvl1pPr>
            <a:lvl2pPr indent="-228600" lvl="1" marL="914400" algn="ctr">
              <a:lnSpc>
                <a:spcPct val="100000"/>
              </a:lnSpc>
              <a:spcBef>
                <a:spcPts val="0"/>
              </a:spcBef>
              <a:spcAft>
                <a:spcPts val="0"/>
              </a:spcAft>
              <a:buClr>
                <a:schemeClr val="lt1"/>
              </a:buClr>
              <a:buSzPts val="2000"/>
              <a:buFont typeface="Arial"/>
              <a:buNone/>
              <a:defRPr sz="2000">
                <a:solidFill>
                  <a:schemeClr val="lt1"/>
                </a:solidFill>
              </a:defRPr>
            </a:lvl2pPr>
            <a:lvl3pPr indent="-334454" lvl="2" marL="1371600" algn="ctr">
              <a:lnSpc>
                <a:spcPct val="100000"/>
              </a:lnSpc>
              <a:spcBef>
                <a:spcPts val="0"/>
              </a:spcBef>
              <a:spcAft>
                <a:spcPts val="0"/>
              </a:spcAft>
              <a:buClr>
                <a:schemeClr val="dk1"/>
              </a:buClr>
              <a:buSzPts val="1667"/>
              <a:buFont typeface="Arial"/>
              <a:buChar char="•"/>
              <a:defRPr sz="1667"/>
            </a:lvl3pPr>
            <a:lvl4pPr indent="-334454" lvl="3" marL="1828800" algn="l">
              <a:lnSpc>
                <a:spcPct val="100000"/>
              </a:lnSpc>
              <a:spcBef>
                <a:spcPts val="0"/>
              </a:spcBef>
              <a:spcAft>
                <a:spcPts val="0"/>
              </a:spcAft>
              <a:buClr>
                <a:schemeClr val="dk1"/>
              </a:buClr>
              <a:buSzPts val="1667"/>
              <a:buFont typeface="Arial"/>
              <a:buChar char="•"/>
              <a:defRPr sz="1667"/>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4"/>
          <p:cNvSpPr txBox="1"/>
          <p:nvPr>
            <p:ph idx="5" type="body"/>
          </p:nvPr>
        </p:nvSpPr>
        <p:spPr>
          <a:xfrm>
            <a:off x="5000804" y="4676807"/>
            <a:ext cx="2153310" cy="1314434"/>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defRPr>
            </a:lvl1pPr>
            <a:lvl2pPr indent="-228600" lvl="1" marL="914400" algn="ctr">
              <a:lnSpc>
                <a:spcPct val="100000"/>
              </a:lnSpc>
              <a:spcBef>
                <a:spcPts val="0"/>
              </a:spcBef>
              <a:spcAft>
                <a:spcPts val="0"/>
              </a:spcAft>
              <a:buClr>
                <a:schemeClr val="lt1"/>
              </a:buClr>
              <a:buSzPts val="2000"/>
              <a:buFont typeface="Arial"/>
              <a:buNone/>
              <a:defRPr sz="2000">
                <a:solidFill>
                  <a:schemeClr val="lt1"/>
                </a:solidFill>
              </a:defRPr>
            </a:lvl2pPr>
            <a:lvl3pPr indent="-334454" lvl="2" marL="1371600" algn="ctr">
              <a:lnSpc>
                <a:spcPct val="100000"/>
              </a:lnSpc>
              <a:spcBef>
                <a:spcPts val="0"/>
              </a:spcBef>
              <a:spcAft>
                <a:spcPts val="0"/>
              </a:spcAft>
              <a:buClr>
                <a:schemeClr val="dk1"/>
              </a:buClr>
              <a:buSzPts val="1667"/>
              <a:buFont typeface="Arial"/>
              <a:buChar char="•"/>
              <a:defRPr sz="1667"/>
            </a:lvl3pPr>
            <a:lvl4pPr indent="-334454" lvl="3" marL="1828800" algn="l">
              <a:lnSpc>
                <a:spcPct val="100000"/>
              </a:lnSpc>
              <a:spcBef>
                <a:spcPts val="0"/>
              </a:spcBef>
              <a:spcAft>
                <a:spcPts val="0"/>
              </a:spcAft>
              <a:buClr>
                <a:schemeClr val="dk1"/>
              </a:buClr>
              <a:buSzPts val="1667"/>
              <a:buFont typeface="Arial"/>
              <a:buChar char="•"/>
              <a:defRPr sz="1667"/>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4"/>
          <p:cNvSpPr txBox="1"/>
          <p:nvPr>
            <p:ph idx="6" type="body"/>
          </p:nvPr>
        </p:nvSpPr>
        <p:spPr>
          <a:xfrm>
            <a:off x="8027128" y="4676807"/>
            <a:ext cx="2153310" cy="1314434"/>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defRPr>
            </a:lvl1pPr>
            <a:lvl2pPr indent="-228600" lvl="1" marL="914400" algn="ctr">
              <a:lnSpc>
                <a:spcPct val="100000"/>
              </a:lnSpc>
              <a:spcBef>
                <a:spcPts val="0"/>
              </a:spcBef>
              <a:spcAft>
                <a:spcPts val="0"/>
              </a:spcAft>
              <a:buClr>
                <a:schemeClr val="lt1"/>
              </a:buClr>
              <a:buSzPts val="2000"/>
              <a:buFont typeface="Arial"/>
              <a:buNone/>
              <a:defRPr sz="2000">
                <a:solidFill>
                  <a:schemeClr val="lt1"/>
                </a:solidFill>
              </a:defRPr>
            </a:lvl2pPr>
            <a:lvl3pPr indent="-334454" lvl="2" marL="1371600" algn="ctr">
              <a:lnSpc>
                <a:spcPct val="100000"/>
              </a:lnSpc>
              <a:spcBef>
                <a:spcPts val="0"/>
              </a:spcBef>
              <a:spcAft>
                <a:spcPts val="0"/>
              </a:spcAft>
              <a:buClr>
                <a:schemeClr val="dk1"/>
              </a:buClr>
              <a:buSzPts val="1667"/>
              <a:buFont typeface="Arial"/>
              <a:buChar char="•"/>
              <a:defRPr sz="1667"/>
            </a:lvl3pPr>
            <a:lvl4pPr indent="-334454" lvl="3" marL="1828800" algn="l">
              <a:lnSpc>
                <a:spcPct val="100000"/>
              </a:lnSpc>
              <a:spcBef>
                <a:spcPts val="0"/>
              </a:spcBef>
              <a:spcAft>
                <a:spcPts val="0"/>
              </a:spcAft>
              <a:buClr>
                <a:schemeClr val="dk1"/>
              </a:buClr>
              <a:buSzPts val="1667"/>
              <a:buFont typeface="Arial"/>
              <a:buChar char="•"/>
              <a:defRPr sz="1667"/>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headshots">
  <p:cSld name="4 headshots">
    <p:spTree>
      <p:nvGrpSpPr>
        <p:cNvPr id="78" name="Shape 78"/>
        <p:cNvGrpSpPr/>
        <p:nvPr/>
      </p:nvGrpSpPr>
      <p:grpSpPr>
        <a:xfrm>
          <a:off x="0" y="0"/>
          <a:ext cx="0" cy="0"/>
          <a:chOff x="0" y="0"/>
          <a:chExt cx="0" cy="0"/>
        </a:xfrm>
      </p:grpSpPr>
      <p:pic>
        <p:nvPicPr>
          <p:cNvPr id="79" name="Google Shape;79;p15"/>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80" name="Google Shape;80;p15"/>
          <p:cNvSpPr txBox="1"/>
          <p:nvPr>
            <p:ph type="title"/>
          </p:nvPr>
        </p:nvSpPr>
        <p:spPr>
          <a:xfrm>
            <a:off x="540001" y="540001"/>
            <a:ext cx="11194800" cy="945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sz="3600">
                <a:solidFill>
                  <a:srgbClr val="0099C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5"/>
          <p:cNvSpPr txBox="1"/>
          <p:nvPr/>
        </p:nvSpPr>
        <p:spPr>
          <a:xfrm>
            <a:off x="4561672" y="1920241"/>
            <a:ext cx="5618766" cy="256248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000"/>
              <a:buFont typeface="Arial"/>
              <a:buNone/>
            </a:pPr>
            <a:r>
              <a:t/>
            </a:r>
            <a:endParaRPr b="1" i="0" sz="3000" u="none" cap="none" strike="noStrike">
              <a:solidFill>
                <a:srgbClr val="000000"/>
              </a:solidFill>
              <a:latin typeface="Arial"/>
              <a:ea typeface="Arial"/>
              <a:cs typeface="Arial"/>
              <a:sym typeface="Arial"/>
            </a:endParaRPr>
          </a:p>
        </p:txBody>
      </p:sp>
      <p:sp>
        <p:nvSpPr>
          <p:cNvPr id="82" name="Google Shape;82;p15"/>
          <p:cNvSpPr/>
          <p:nvPr>
            <p:ph idx="2" type="pic"/>
          </p:nvPr>
        </p:nvSpPr>
        <p:spPr>
          <a:xfrm>
            <a:off x="540001" y="1785544"/>
            <a:ext cx="2152369" cy="2773453"/>
          </a:xfrm>
          <a:prstGeom prst="rect">
            <a:avLst/>
          </a:prstGeom>
          <a:solidFill>
            <a:srgbClr val="D8D8D8"/>
          </a:solidFill>
          <a:ln>
            <a:noFill/>
          </a:ln>
        </p:spPr>
      </p:sp>
      <p:sp>
        <p:nvSpPr>
          <p:cNvPr id="83" name="Google Shape;83;p15"/>
          <p:cNvSpPr/>
          <p:nvPr>
            <p:ph idx="3" type="pic"/>
          </p:nvPr>
        </p:nvSpPr>
        <p:spPr>
          <a:xfrm>
            <a:off x="3535292" y="1785544"/>
            <a:ext cx="2152369" cy="2773453"/>
          </a:xfrm>
          <a:prstGeom prst="rect">
            <a:avLst/>
          </a:prstGeom>
          <a:solidFill>
            <a:srgbClr val="D8D8D8"/>
          </a:solidFill>
          <a:ln>
            <a:noFill/>
          </a:ln>
        </p:spPr>
      </p:sp>
      <p:sp>
        <p:nvSpPr>
          <p:cNvPr id="84" name="Google Shape;84;p15"/>
          <p:cNvSpPr/>
          <p:nvPr>
            <p:ph idx="4" type="pic"/>
          </p:nvPr>
        </p:nvSpPr>
        <p:spPr>
          <a:xfrm>
            <a:off x="6561289" y="1785544"/>
            <a:ext cx="2152369" cy="2773453"/>
          </a:xfrm>
          <a:prstGeom prst="rect">
            <a:avLst/>
          </a:prstGeom>
          <a:solidFill>
            <a:srgbClr val="D8D8D8"/>
          </a:solidFill>
          <a:ln>
            <a:noFill/>
          </a:ln>
        </p:spPr>
      </p:sp>
      <p:sp>
        <p:nvSpPr>
          <p:cNvPr id="85" name="Google Shape;85;p15"/>
          <p:cNvSpPr txBox="1"/>
          <p:nvPr>
            <p:ph idx="1" type="body"/>
          </p:nvPr>
        </p:nvSpPr>
        <p:spPr>
          <a:xfrm>
            <a:off x="549083" y="4676807"/>
            <a:ext cx="2143652" cy="1314434"/>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defRPr>
            </a:lvl1pPr>
            <a:lvl2pPr indent="-228600" lvl="1" marL="914400" algn="ctr">
              <a:lnSpc>
                <a:spcPct val="100000"/>
              </a:lnSpc>
              <a:spcBef>
                <a:spcPts val="0"/>
              </a:spcBef>
              <a:spcAft>
                <a:spcPts val="0"/>
              </a:spcAft>
              <a:buClr>
                <a:schemeClr val="lt1"/>
              </a:buClr>
              <a:buSzPts val="2000"/>
              <a:buFont typeface="Arial"/>
              <a:buNone/>
              <a:defRPr sz="2000">
                <a:solidFill>
                  <a:schemeClr val="lt1"/>
                </a:solidFill>
              </a:defRPr>
            </a:lvl2pPr>
            <a:lvl3pPr indent="-334454" lvl="2" marL="1371600" algn="ctr">
              <a:lnSpc>
                <a:spcPct val="100000"/>
              </a:lnSpc>
              <a:spcBef>
                <a:spcPts val="0"/>
              </a:spcBef>
              <a:spcAft>
                <a:spcPts val="0"/>
              </a:spcAft>
              <a:buClr>
                <a:schemeClr val="dk1"/>
              </a:buClr>
              <a:buSzPts val="1667"/>
              <a:buFont typeface="Arial"/>
              <a:buChar char="•"/>
              <a:defRPr sz="1667"/>
            </a:lvl3pPr>
            <a:lvl4pPr indent="-334454" lvl="3" marL="1828800" algn="l">
              <a:lnSpc>
                <a:spcPct val="100000"/>
              </a:lnSpc>
              <a:spcBef>
                <a:spcPts val="0"/>
              </a:spcBef>
              <a:spcAft>
                <a:spcPts val="0"/>
              </a:spcAft>
              <a:buClr>
                <a:schemeClr val="dk1"/>
              </a:buClr>
              <a:buSzPts val="1667"/>
              <a:buFont typeface="Arial"/>
              <a:buChar char="•"/>
              <a:defRPr sz="1667"/>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5"/>
          <p:cNvSpPr txBox="1"/>
          <p:nvPr>
            <p:ph idx="5" type="body"/>
          </p:nvPr>
        </p:nvSpPr>
        <p:spPr>
          <a:xfrm>
            <a:off x="3534641" y="4676807"/>
            <a:ext cx="2153310" cy="1314434"/>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defRPr>
            </a:lvl1pPr>
            <a:lvl2pPr indent="-228600" lvl="1" marL="914400" algn="ctr">
              <a:lnSpc>
                <a:spcPct val="100000"/>
              </a:lnSpc>
              <a:spcBef>
                <a:spcPts val="0"/>
              </a:spcBef>
              <a:spcAft>
                <a:spcPts val="0"/>
              </a:spcAft>
              <a:buClr>
                <a:schemeClr val="lt1"/>
              </a:buClr>
              <a:buSzPts val="2000"/>
              <a:buFont typeface="Arial"/>
              <a:buNone/>
              <a:defRPr sz="2000">
                <a:solidFill>
                  <a:schemeClr val="lt1"/>
                </a:solidFill>
              </a:defRPr>
            </a:lvl2pPr>
            <a:lvl3pPr indent="-334454" lvl="2" marL="1371600" algn="ctr">
              <a:lnSpc>
                <a:spcPct val="100000"/>
              </a:lnSpc>
              <a:spcBef>
                <a:spcPts val="0"/>
              </a:spcBef>
              <a:spcAft>
                <a:spcPts val="0"/>
              </a:spcAft>
              <a:buClr>
                <a:schemeClr val="dk1"/>
              </a:buClr>
              <a:buSzPts val="1667"/>
              <a:buFont typeface="Arial"/>
              <a:buChar char="•"/>
              <a:defRPr sz="1667"/>
            </a:lvl3pPr>
            <a:lvl4pPr indent="-334454" lvl="3" marL="1828800" algn="l">
              <a:lnSpc>
                <a:spcPct val="100000"/>
              </a:lnSpc>
              <a:spcBef>
                <a:spcPts val="0"/>
              </a:spcBef>
              <a:spcAft>
                <a:spcPts val="0"/>
              </a:spcAft>
              <a:buClr>
                <a:schemeClr val="dk1"/>
              </a:buClr>
              <a:buSzPts val="1667"/>
              <a:buFont typeface="Arial"/>
              <a:buChar char="•"/>
              <a:defRPr sz="1667"/>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5"/>
          <p:cNvSpPr txBox="1"/>
          <p:nvPr>
            <p:ph idx="6" type="body"/>
          </p:nvPr>
        </p:nvSpPr>
        <p:spPr>
          <a:xfrm>
            <a:off x="6560965" y="4676807"/>
            <a:ext cx="2153310" cy="1314434"/>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defRPr>
            </a:lvl1pPr>
            <a:lvl2pPr indent="-228600" lvl="1" marL="914400" algn="ctr">
              <a:lnSpc>
                <a:spcPct val="100000"/>
              </a:lnSpc>
              <a:spcBef>
                <a:spcPts val="0"/>
              </a:spcBef>
              <a:spcAft>
                <a:spcPts val="0"/>
              </a:spcAft>
              <a:buClr>
                <a:schemeClr val="lt1"/>
              </a:buClr>
              <a:buSzPts val="2000"/>
              <a:buFont typeface="Arial"/>
              <a:buNone/>
              <a:defRPr sz="2000">
                <a:solidFill>
                  <a:schemeClr val="lt1"/>
                </a:solidFill>
              </a:defRPr>
            </a:lvl2pPr>
            <a:lvl3pPr indent="-334454" lvl="2" marL="1371600" algn="ctr">
              <a:lnSpc>
                <a:spcPct val="100000"/>
              </a:lnSpc>
              <a:spcBef>
                <a:spcPts val="0"/>
              </a:spcBef>
              <a:spcAft>
                <a:spcPts val="0"/>
              </a:spcAft>
              <a:buClr>
                <a:schemeClr val="dk1"/>
              </a:buClr>
              <a:buSzPts val="1667"/>
              <a:buFont typeface="Arial"/>
              <a:buChar char="•"/>
              <a:defRPr sz="1667"/>
            </a:lvl3pPr>
            <a:lvl4pPr indent="-334454" lvl="3" marL="1828800" algn="l">
              <a:lnSpc>
                <a:spcPct val="100000"/>
              </a:lnSpc>
              <a:spcBef>
                <a:spcPts val="0"/>
              </a:spcBef>
              <a:spcAft>
                <a:spcPts val="0"/>
              </a:spcAft>
              <a:buClr>
                <a:schemeClr val="dk1"/>
              </a:buClr>
              <a:buSzPts val="1667"/>
              <a:buFont typeface="Arial"/>
              <a:buChar char="•"/>
              <a:defRPr sz="1667"/>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5"/>
          <p:cNvSpPr/>
          <p:nvPr>
            <p:ph idx="7" type="pic"/>
          </p:nvPr>
        </p:nvSpPr>
        <p:spPr>
          <a:xfrm>
            <a:off x="9582432" y="1785544"/>
            <a:ext cx="2152369" cy="2773453"/>
          </a:xfrm>
          <a:prstGeom prst="rect">
            <a:avLst/>
          </a:prstGeom>
          <a:solidFill>
            <a:srgbClr val="D8D8D8"/>
          </a:solidFill>
          <a:ln>
            <a:noFill/>
          </a:ln>
        </p:spPr>
      </p:sp>
      <p:sp>
        <p:nvSpPr>
          <p:cNvPr id="89" name="Google Shape;89;p15"/>
          <p:cNvSpPr txBox="1"/>
          <p:nvPr>
            <p:ph idx="8" type="body"/>
          </p:nvPr>
        </p:nvSpPr>
        <p:spPr>
          <a:xfrm>
            <a:off x="9582434" y="4676807"/>
            <a:ext cx="2143652" cy="1314434"/>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defRPr>
            </a:lvl1pPr>
            <a:lvl2pPr indent="-228600" lvl="1" marL="914400" algn="ctr">
              <a:lnSpc>
                <a:spcPct val="100000"/>
              </a:lnSpc>
              <a:spcBef>
                <a:spcPts val="0"/>
              </a:spcBef>
              <a:spcAft>
                <a:spcPts val="0"/>
              </a:spcAft>
              <a:buClr>
                <a:schemeClr val="lt1"/>
              </a:buClr>
              <a:buSzPts val="2000"/>
              <a:buFont typeface="Arial"/>
              <a:buNone/>
              <a:defRPr sz="2000">
                <a:solidFill>
                  <a:schemeClr val="lt1"/>
                </a:solidFill>
              </a:defRPr>
            </a:lvl2pPr>
            <a:lvl3pPr indent="-334454" lvl="2" marL="1371600" algn="ctr">
              <a:lnSpc>
                <a:spcPct val="100000"/>
              </a:lnSpc>
              <a:spcBef>
                <a:spcPts val="0"/>
              </a:spcBef>
              <a:spcAft>
                <a:spcPts val="0"/>
              </a:spcAft>
              <a:buClr>
                <a:schemeClr val="dk1"/>
              </a:buClr>
              <a:buSzPts val="1667"/>
              <a:buFont typeface="Arial"/>
              <a:buChar char="•"/>
              <a:defRPr sz="1667"/>
            </a:lvl3pPr>
            <a:lvl4pPr indent="-334454" lvl="3" marL="1828800" algn="l">
              <a:lnSpc>
                <a:spcPct val="100000"/>
              </a:lnSpc>
              <a:spcBef>
                <a:spcPts val="0"/>
              </a:spcBef>
              <a:spcAft>
                <a:spcPts val="0"/>
              </a:spcAft>
              <a:buClr>
                <a:schemeClr val="dk1"/>
              </a:buClr>
              <a:buSzPts val="1667"/>
              <a:buFont typeface="Arial"/>
              <a:buChar char="•"/>
              <a:defRPr sz="1667"/>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0" name="Shape 90"/>
        <p:cNvGrpSpPr/>
        <p:nvPr/>
      </p:nvGrpSpPr>
      <p:grpSpPr>
        <a:xfrm>
          <a:off x="0" y="0"/>
          <a:ext cx="0" cy="0"/>
          <a:chOff x="0" y="0"/>
          <a:chExt cx="0" cy="0"/>
        </a:xfrm>
      </p:grpSpPr>
      <p:pic>
        <p:nvPicPr>
          <p:cNvPr id="91" name="Google Shape;91;p16"/>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92" name="Google Shape;92;p16"/>
          <p:cNvSpPr txBox="1"/>
          <p:nvPr>
            <p:ph idx="1" type="body"/>
          </p:nvPr>
        </p:nvSpPr>
        <p:spPr>
          <a:xfrm>
            <a:off x="539750" y="533400"/>
            <a:ext cx="5383972" cy="5638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99CC"/>
              </a:buClr>
              <a:buSzPts val="3600"/>
              <a:buNone/>
              <a:defRPr b="1" sz="3600">
                <a:solidFill>
                  <a:srgbClr val="0099CC"/>
                </a:solidFill>
              </a:defRPr>
            </a:lvl1pPr>
            <a:lvl2pPr indent="-228600" lvl="1" marL="914400" algn="l">
              <a:lnSpc>
                <a:spcPct val="90000"/>
              </a:lnSpc>
              <a:spcBef>
                <a:spcPts val="500"/>
              </a:spcBef>
              <a:spcAft>
                <a:spcPts val="0"/>
              </a:spcAft>
              <a:buClr>
                <a:schemeClr val="lt1"/>
              </a:buClr>
              <a:buSzPts val="2400"/>
              <a:buNone/>
              <a:defRPr>
                <a:solidFill>
                  <a:schemeClr val="lt1"/>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16"/>
          <p:cNvSpPr txBox="1"/>
          <p:nvPr>
            <p:ph idx="2" type="body"/>
          </p:nvPr>
        </p:nvSpPr>
        <p:spPr>
          <a:xfrm>
            <a:off x="6299872" y="533400"/>
            <a:ext cx="5434496" cy="5638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99CC"/>
              </a:buClr>
              <a:buSzPts val="3600"/>
              <a:buNone/>
              <a:defRPr b="1" sz="3600">
                <a:solidFill>
                  <a:srgbClr val="0099CC"/>
                </a:solidFill>
              </a:defRPr>
            </a:lvl1pPr>
            <a:lvl2pPr indent="-228600" lvl="1" marL="914400" algn="l">
              <a:lnSpc>
                <a:spcPct val="90000"/>
              </a:lnSpc>
              <a:spcBef>
                <a:spcPts val="500"/>
              </a:spcBef>
              <a:spcAft>
                <a:spcPts val="0"/>
              </a:spcAft>
              <a:buClr>
                <a:schemeClr val="lt1"/>
              </a:buClr>
              <a:buSzPts val="2400"/>
              <a:buNone/>
              <a:defRPr>
                <a:solidFill>
                  <a:schemeClr val="lt1"/>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94" name="Shape 94"/>
        <p:cNvGrpSpPr/>
        <p:nvPr/>
      </p:nvGrpSpPr>
      <p:grpSpPr>
        <a:xfrm>
          <a:off x="0" y="0"/>
          <a:ext cx="0" cy="0"/>
          <a:chOff x="0" y="0"/>
          <a:chExt cx="0" cy="0"/>
        </a:xfrm>
      </p:grpSpPr>
      <p:pic>
        <p:nvPicPr>
          <p:cNvPr id="95" name="Google Shape;95;p17"/>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96" name="Google Shape;96;p17"/>
          <p:cNvSpPr txBox="1"/>
          <p:nvPr>
            <p:ph type="title"/>
          </p:nvPr>
        </p:nvSpPr>
        <p:spPr>
          <a:xfrm>
            <a:off x="540001" y="540001"/>
            <a:ext cx="11178234" cy="945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sz="3600">
                <a:solidFill>
                  <a:srgbClr val="0099C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7"/>
          <p:cNvSpPr txBox="1"/>
          <p:nvPr>
            <p:ph idx="1" type="body"/>
          </p:nvPr>
        </p:nvSpPr>
        <p:spPr>
          <a:xfrm>
            <a:off x="539750" y="1714500"/>
            <a:ext cx="3514090" cy="44577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1"/>
              </a:buClr>
              <a:buSzPts val="2800"/>
              <a:buNone/>
              <a:defRPr>
                <a:solidFill>
                  <a:schemeClr val="lt1"/>
                </a:solidFill>
              </a:defRPr>
            </a:lvl1pPr>
            <a:lvl2pPr indent="-228600" lvl="1" marL="914400" algn="l">
              <a:lnSpc>
                <a:spcPct val="90000"/>
              </a:lnSpc>
              <a:spcBef>
                <a:spcPts val="500"/>
              </a:spcBef>
              <a:spcAft>
                <a:spcPts val="0"/>
              </a:spcAft>
              <a:buClr>
                <a:schemeClr val="lt1"/>
              </a:buClr>
              <a:buSzPts val="2400"/>
              <a:buNone/>
              <a:defRPr>
                <a:solidFill>
                  <a:schemeClr val="lt1"/>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17"/>
          <p:cNvSpPr txBox="1"/>
          <p:nvPr>
            <p:ph idx="2" type="body"/>
          </p:nvPr>
        </p:nvSpPr>
        <p:spPr>
          <a:xfrm>
            <a:off x="4364659" y="1714500"/>
            <a:ext cx="3514090" cy="44577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1"/>
              </a:buClr>
              <a:buSzPts val="2800"/>
              <a:buNone/>
              <a:defRPr>
                <a:solidFill>
                  <a:schemeClr val="lt1"/>
                </a:solidFill>
              </a:defRPr>
            </a:lvl1pPr>
            <a:lvl2pPr indent="-228600" lvl="1" marL="914400" algn="l">
              <a:lnSpc>
                <a:spcPct val="90000"/>
              </a:lnSpc>
              <a:spcBef>
                <a:spcPts val="500"/>
              </a:spcBef>
              <a:spcAft>
                <a:spcPts val="0"/>
              </a:spcAft>
              <a:buClr>
                <a:schemeClr val="lt1"/>
              </a:buClr>
              <a:buSzPts val="2400"/>
              <a:buNone/>
              <a:defRPr>
                <a:solidFill>
                  <a:schemeClr val="lt1"/>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17"/>
          <p:cNvSpPr txBox="1"/>
          <p:nvPr>
            <p:ph idx="3" type="body"/>
          </p:nvPr>
        </p:nvSpPr>
        <p:spPr>
          <a:xfrm>
            <a:off x="8189567" y="1714500"/>
            <a:ext cx="3514090" cy="44577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1"/>
              </a:buClr>
              <a:buSzPts val="2800"/>
              <a:buNone/>
              <a:defRPr>
                <a:solidFill>
                  <a:schemeClr val="lt1"/>
                </a:solidFill>
              </a:defRPr>
            </a:lvl1pPr>
            <a:lvl2pPr indent="-228600" lvl="1" marL="914400" algn="l">
              <a:lnSpc>
                <a:spcPct val="90000"/>
              </a:lnSpc>
              <a:spcBef>
                <a:spcPts val="500"/>
              </a:spcBef>
              <a:spcAft>
                <a:spcPts val="0"/>
              </a:spcAft>
              <a:buClr>
                <a:schemeClr val="lt1"/>
              </a:buClr>
              <a:buSzPts val="2400"/>
              <a:buNone/>
              <a:defRPr>
                <a:solidFill>
                  <a:schemeClr val="lt1"/>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736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icture column">
  <p:cSld name="Three picture column">
    <p:spTree>
      <p:nvGrpSpPr>
        <p:cNvPr id="100" name="Shape 100"/>
        <p:cNvGrpSpPr/>
        <p:nvPr/>
      </p:nvGrpSpPr>
      <p:grpSpPr>
        <a:xfrm>
          <a:off x="0" y="0"/>
          <a:ext cx="0" cy="0"/>
          <a:chOff x="0" y="0"/>
          <a:chExt cx="0" cy="0"/>
        </a:xfrm>
      </p:grpSpPr>
      <p:pic>
        <p:nvPicPr>
          <p:cNvPr id="101" name="Google Shape;101;p18"/>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102" name="Google Shape;102;p18"/>
          <p:cNvSpPr txBox="1"/>
          <p:nvPr>
            <p:ph type="title"/>
          </p:nvPr>
        </p:nvSpPr>
        <p:spPr>
          <a:xfrm>
            <a:off x="540000" y="540001"/>
            <a:ext cx="11171354" cy="945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8"/>
          <p:cNvSpPr/>
          <p:nvPr>
            <p:ph idx="2" type="pic"/>
          </p:nvPr>
        </p:nvSpPr>
        <p:spPr>
          <a:xfrm>
            <a:off x="539750" y="1714500"/>
            <a:ext cx="3514725" cy="4457700"/>
          </a:xfrm>
          <a:prstGeom prst="rect">
            <a:avLst/>
          </a:prstGeom>
          <a:solidFill>
            <a:srgbClr val="D8D8D8"/>
          </a:solidFill>
          <a:ln>
            <a:noFill/>
          </a:ln>
        </p:spPr>
      </p:sp>
      <p:sp>
        <p:nvSpPr>
          <p:cNvPr id="104" name="Google Shape;104;p18"/>
          <p:cNvSpPr/>
          <p:nvPr>
            <p:ph idx="3" type="pic"/>
          </p:nvPr>
        </p:nvSpPr>
        <p:spPr>
          <a:xfrm>
            <a:off x="4338638" y="1714500"/>
            <a:ext cx="3514725" cy="4457700"/>
          </a:xfrm>
          <a:prstGeom prst="rect">
            <a:avLst/>
          </a:prstGeom>
          <a:solidFill>
            <a:srgbClr val="D8D8D8"/>
          </a:solidFill>
          <a:ln>
            <a:noFill/>
          </a:ln>
        </p:spPr>
      </p:sp>
      <p:sp>
        <p:nvSpPr>
          <p:cNvPr id="105" name="Google Shape;105;p18"/>
          <p:cNvSpPr/>
          <p:nvPr>
            <p:ph idx="4" type="pic"/>
          </p:nvPr>
        </p:nvSpPr>
        <p:spPr>
          <a:xfrm>
            <a:off x="8190230" y="1714500"/>
            <a:ext cx="3514725" cy="4457700"/>
          </a:xfrm>
          <a:prstGeom prst="rect">
            <a:avLst/>
          </a:prstGeom>
          <a:solidFill>
            <a:srgbClr val="D8D8D8"/>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06" name="Shape 106"/>
        <p:cNvGrpSpPr/>
        <p:nvPr/>
      </p:nvGrpSpPr>
      <p:grpSpPr>
        <a:xfrm>
          <a:off x="0" y="0"/>
          <a:ext cx="0" cy="0"/>
          <a:chOff x="0" y="0"/>
          <a:chExt cx="0" cy="0"/>
        </a:xfrm>
      </p:grpSpPr>
      <p:pic>
        <p:nvPicPr>
          <p:cNvPr id="107" name="Google Shape;107;p19"/>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108" name="Google Shape;108;p19"/>
          <p:cNvSpPr txBox="1"/>
          <p:nvPr>
            <p:ph type="title"/>
          </p:nvPr>
        </p:nvSpPr>
        <p:spPr>
          <a:xfrm>
            <a:off x="540000" y="540001"/>
            <a:ext cx="11171354" cy="94336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9"/>
          <p:cNvSpPr txBox="1"/>
          <p:nvPr>
            <p:ph idx="1" type="body"/>
          </p:nvPr>
        </p:nvSpPr>
        <p:spPr>
          <a:xfrm>
            <a:off x="539750" y="1714500"/>
            <a:ext cx="5141771" cy="44577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1"/>
              </a:buClr>
              <a:buSzPts val="2800"/>
              <a:buNone/>
              <a:defRPr>
                <a:solidFill>
                  <a:schemeClr val="lt1"/>
                </a:solidFill>
              </a:defRPr>
            </a:lvl1pPr>
            <a:lvl2pPr indent="-228600" lvl="1" marL="914400" algn="l">
              <a:lnSpc>
                <a:spcPct val="90000"/>
              </a:lnSpc>
              <a:spcBef>
                <a:spcPts val="500"/>
              </a:spcBef>
              <a:spcAft>
                <a:spcPts val="0"/>
              </a:spcAft>
              <a:buClr>
                <a:schemeClr val="lt1"/>
              </a:buClr>
              <a:buSzPts val="2400"/>
              <a:buNone/>
              <a:defRPr>
                <a:solidFill>
                  <a:schemeClr val="lt1"/>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19"/>
          <p:cNvSpPr txBox="1"/>
          <p:nvPr>
            <p:ph idx="2" type="body"/>
          </p:nvPr>
        </p:nvSpPr>
        <p:spPr>
          <a:xfrm>
            <a:off x="6569583" y="1714500"/>
            <a:ext cx="5141771" cy="44577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1"/>
              </a:buClr>
              <a:buSzPts val="2800"/>
              <a:buNone/>
              <a:defRPr>
                <a:solidFill>
                  <a:schemeClr val="lt1"/>
                </a:solidFill>
              </a:defRPr>
            </a:lvl1pPr>
            <a:lvl2pPr indent="-228600" lvl="1" marL="914400" algn="l">
              <a:lnSpc>
                <a:spcPct val="90000"/>
              </a:lnSpc>
              <a:spcBef>
                <a:spcPts val="500"/>
              </a:spcBef>
              <a:spcAft>
                <a:spcPts val="0"/>
              </a:spcAft>
              <a:buClr>
                <a:schemeClr val="lt1"/>
              </a:buClr>
              <a:buSzPts val="2400"/>
              <a:buNone/>
              <a:defRPr>
                <a:solidFill>
                  <a:schemeClr val="lt1"/>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11" name="Shape 111"/>
        <p:cNvGrpSpPr/>
        <p:nvPr/>
      </p:nvGrpSpPr>
      <p:grpSpPr>
        <a:xfrm>
          <a:off x="0" y="0"/>
          <a:ext cx="0" cy="0"/>
          <a:chOff x="0" y="0"/>
          <a:chExt cx="0" cy="0"/>
        </a:xfrm>
      </p:grpSpPr>
      <p:pic>
        <p:nvPicPr>
          <p:cNvPr id="112" name="Google Shape;112;p20"/>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113" name="Google Shape;113;p20"/>
          <p:cNvSpPr txBox="1"/>
          <p:nvPr>
            <p:ph type="title"/>
          </p:nvPr>
        </p:nvSpPr>
        <p:spPr>
          <a:xfrm>
            <a:off x="540001" y="540001"/>
            <a:ext cx="5141520" cy="945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sz="3600">
                <a:solidFill>
                  <a:srgbClr val="0099C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0"/>
          <p:cNvSpPr txBox="1"/>
          <p:nvPr>
            <p:ph idx="1" type="body"/>
          </p:nvPr>
        </p:nvSpPr>
        <p:spPr>
          <a:xfrm>
            <a:off x="539750" y="1714500"/>
            <a:ext cx="5141771" cy="44577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1"/>
              </a:buClr>
              <a:buSzPts val="2800"/>
              <a:buNone/>
              <a:defRPr>
                <a:solidFill>
                  <a:schemeClr val="lt1"/>
                </a:solidFill>
              </a:defRPr>
            </a:lvl1pPr>
            <a:lvl2pPr indent="-228600" lvl="1" marL="914400" algn="l">
              <a:lnSpc>
                <a:spcPct val="90000"/>
              </a:lnSpc>
              <a:spcBef>
                <a:spcPts val="500"/>
              </a:spcBef>
              <a:spcAft>
                <a:spcPts val="0"/>
              </a:spcAft>
              <a:buClr>
                <a:schemeClr val="lt1"/>
              </a:buClr>
              <a:buSzPts val="2400"/>
              <a:buNone/>
              <a:defRPr>
                <a:solidFill>
                  <a:schemeClr val="lt1"/>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20"/>
          <p:cNvSpPr txBox="1"/>
          <p:nvPr>
            <p:ph idx="2" type="body"/>
          </p:nvPr>
        </p:nvSpPr>
        <p:spPr>
          <a:xfrm>
            <a:off x="5922963" y="540000"/>
            <a:ext cx="5811837" cy="5632199"/>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1"/>
              </a:buClr>
              <a:buSzPts val="2800"/>
              <a:buNone/>
              <a:defRPr>
                <a:solidFill>
                  <a:schemeClr val="lt1"/>
                </a:solidFill>
              </a:defRPr>
            </a:lvl1pPr>
            <a:lvl2pPr indent="-228600" lvl="1" marL="914400" algn="l">
              <a:lnSpc>
                <a:spcPct val="90000"/>
              </a:lnSpc>
              <a:spcBef>
                <a:spcPts val="500"/>
              </a:spcBef>
              <a:spcAft>
                <a:spcPts val="0"/>
              </a:spcAft>
              <a:buClr>
                <a:schemeClr val="lt1"/>
              </a:buClr>
              <a:buSzPts val="2400"/>
              <a:buNone/>
              <a:defRPr>
                <a:solidFill>
                  <a:schemeClr val="lt1"/>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0" l="0" r="0" t="0"/>
          <a:stretch/>
        </p:blipFill>
        <p:spPr>
          <a:xfrm>
            <a:off x="-125950" y="-73100"/>
            <a:ext cx="12443899" cy="6999699"/>
          </a:xfrm>
          <a:prstGeom prst="rect">
            <a:avLst/>
          </a:prstGeom>
          <a:noFill/>
          <a:ln>
            <a:noFill/>
          </a:ln>
        </p:spPr>
      </p:pic>
      <p:sp>
        <p:nvSpPr>
          <p:cNvPr id="18" name="Google Shape;18;p3"/>
          <p:cNvSpPr txBox="1"/>
          <p:nvPr/>
        </p:nvSpPr>
        <p:spPr>
          <a:xfrm>
            <a:off x="928675" y="3680100"/>
            <a:ext cx="76407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0"/>
              <a:buFont typeface="Arial"/>
              <a:buNone/>
            </a:pPr>
            <a:r>
              <a:rPr b="0" i="0" lang="en-GB" sz="7000" u="none" cap="none" strike="noStrike">
                <a:solidFill>
                  <a:schemeClr val="lt1"/>
                </a:solidFill>
                <a:latin typeface="Roboto Medium"/>
                <a:ea typeface="Roboto Medium"/>
                <a:cs typeface="Roboto Medium"/>
                <a:sym typeface="Roboto Medium"/>
              </a:rPr>
              <a:t>Power and protect</a:t>
            </a:r>
            <a:endParaRPr b="0" i="0" sz="7000" u="none" cap="none" strike="noStrike">
              <a:solidFill>
                <a:schemeClr val="lt1"/>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7000"/>
              <a:buFont typeface="Arial"/>
              <a:buNone/>
            </a:pPr>
            <a:r>
              <a:rPr b="0" i="0" lang="en-GB" sz="7000" u="none" cap="none" strike="noStrike">
                <a:solidFill>
                  <a:schemeClr val="dk2"/>
                </a:solidFill>
                <a:latin typeface="Roboto Medium"/>
                <a:ea typeface="Roboto Medium"/>
                <a:cs typeface="Roboto Medium"/>
                <a:sym typeface="Roboto Medium"/>
              </a:rPr>
              <a:t>life online</a:t>
            </a:r>
            <a:endParaRPr b="0" i="0" sz="7000" u="none" cap="none" strike="noStrike">
              <a:solidFill>
                <a:schemeClr val="dk2"/>
              </a:solidFill>
              <a:latin typeface="Roboto Medium"/>
              <a:ea typeface="Roboto Medium"/>
              <a:cs typeface="Roboto Medium"/>
              <a:sym typeface="Roboto Medium"/>
            </a:endParaRPr>
          </a:p>
        </p:txBody>
      </p:sp>
      <p:pic>
        <p:nvPicPr>
          <p:cNvPr id="19" name="Google Shape;19;p3"/>
          <p:cNvPicPr preferRelativeResize="0"/>
          <p:nvPr/>
        </p:nvPicPr>
        <p:blipFill rotWithShape="1">
          <a:blip r:embed="rId3">
            <a:alphaModFix/>
          </a:blip>
          <a:srcRect b="0" l="0" r="0" t="0"/>
          <a:stretch/>
        </p:blipFill>
        <p:spPr>
          <a:xfrm>
            <a:off x="703075" y="533400"/>
            <a:ext cx="1591900" cy="6497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16" name="Shape 116"/>
        <p:cNvGrpSpPr/>
        <p:nvPr/>
      </p:nvGrpSpPr>
      <p:grpSpPr>
        <a:xfrm>
          <a:off x="0" y="0"/>
          <a:ext cx="0" cy="0"/>
          <a:chOff x="0" y="0"/>
          <a:chExt cx="0" cy="0"/>
        </a:xfrm>
      </p:grpSpPr>
      <p:sp>
        <p:nvSpPr>
          <p:cNvPr id="117" name="Google Shape;117;p21"/>
          <p:cNvSpPr/>
          <p:nvPr>
            <p:ph idx="2" type="pic"/>
          </p:nvPr>
        </p:nvSpPr>
        <p:spPr>
          <a:xfrm>
            <a:off x="3668" y="1"/>
            <a:ext cx="12192000" cy="6117336"/>
          </a:xfrm>
          <a:prstGeom prst="rect">
            <a:avLst/>
          </a:prstGeom>
          <a:solidFill>
            <a:srgbClr val="D8D8D8"/>
          </a:solidFill>
          <a:ln>
            <a:noFill/>
          </a:ln>
        </p:spPr>
      </p:sp>
      <p:sp>
        <p:nvSpPr>
          <p:cNvPr id="118" name="Google Shape;118;p21"/>
          <p:cNvSpPr txBox="1"/>
          <p:nvPr>
            <p:ph type="title"/>
          </p:nvPr>
        </p:nvSpPr>
        <p:spPr>
          <a:xfrm>
            <a:off x="539999" y="5353631"/>
            <a:ext cx="11171354" cy="42060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2400"/>
              <a:buFont typeface="Arial"/>
              <a:buNone/>
              <a:defRPr sz="2400">
                <a:solidFill>
                  <a:srgbClr val="0099C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9"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121" name="Google Shape;121;p22"/>
          <p:cNvSpPr txBox="1"/>
          <p:nvPr>
            <p:ph type="title"/>
          </p:nvPr>
        </p:nvSpPr>
        <p:spPr>
          <a:xfrm>
            <a:off x="1542853" y="1388414"/>
            <a:ext cx="9106293" cy="290078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sz="3600">
                <a:solidFill>
                  <a:srgbClr val="0099C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22"/>
          <p:cNvSpPr txBox="1"/>
          <p:nvPr>
            <p:ph idx="1" type="body"/>
          </p:nvPr>
        </p:nvSpPr>
        <p:spPr>
          <a:xfrm>
            <a:off x="1546225" y="4656137"/>
            <a:ext cx="9105900" cy="886823"/>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99CC"/>
              </a:buClr>
              <a:buSzPts val="2000"/>
              <a:buNone/>
              <a:defRPr sz="2000">
                <a:solidFill>
                  <a:srgbClr val="0099CC"/>
                </a:solidFill>
              </a:defRPr>
            </a:lvl1pPr>
            <a:lvl2pPr indent="-228600" lvl="1" marL="914400" algn="l">
              <a:lnSpc>
                <a:spcPct val="90000"/>
              </a:lnSpc>
              <a:spcBef>
                <a:spcPts val="500"/>
              </a:spcBef>
              <a:spcAft>
                <a:spcPts val="0"/>
              </a:spcAft>
              <a:buClr>
                <a:srgbClr val="0099CC"/>
              </a:buClr>
              <a:buSzPts val="1800"/>
              <a:buNone/>
              <a:defRPr sz="1800">
                <a:solidFill>
                  <a:srgbClr val="0099CC"/>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3" name="Shape 123"/>
        <p:cNvGrpSpPr/>
        <p:nvPr/>
      </p:nvGrpSpPr>
      <p:grpSpPr>
        <a:xfrm>
          <a:off x="0" y="0"/>
          <a:ext cx="0" cy="0"/>
          <a:chOff x="0" y="0"/>
          <a:chExt cx="0" cy="0"/>
        </a:xfrm>
      </p:grpSpPr>
      <p:pic>
        <p:nvPicPr>
          <p:cNvPr id="124" name="Google Shape;124;p23"/>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code">
  <p:cSld name="No code">
    <p:spTree>
      <p:nvGrpSpPr>
        <p:cNvPr id="125" name="Shape 12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Orange">
  <p:cSld name="Section Header - Orange">
    <p:bg>
      <p:bgPr>
        <a:solidFill>
          <a:schemeClr val="lt1"/>
        </a:solidFill>
      </p:bgPr>
    </p:bg>
    <p:spTree>
      <p:nvGrpSpPr>
        <p:cNvPr id="126" name="Shape 126"/>
        <p:cNvGrpSpPr/>
        <p:nvPr/>
      </p:nvGrpSpPr>
      <p:grpSpPr>
        <a:xfrm>
          <a:off x="0" y="0"/>
          <a:ext cx="0" cy="0"/>
          <a:chOff x="0" y="0"/>
          <a:chExt cx="0" cy="0"/>
        </a:xfrm>
      </p:grpSpPr>
      <p:pic>
        <p:nvPicPr>
          <p:cNvPr id="127" name="Google Shape;127;p25"/>
          <p:cNvPicPr preferRelativeResize="0"/>
          <p:nvPr/>
        </p:nvPicPr>
        <p:blipFill rotWithShape="1">
          <a:blip r:embed="rId2">
            <a:alphaModFix/>
          </a:blip>
          <a:srcRect b="-13" l="0" r="0" t="1"/>
          <a:stretch/>
        </p:blipFill>
        <p:spPr>
          <a:xfrm>
            <a:off x="0" y="893"/>
            <a:ext cx="12188824" cy="6857107"/>
          </a:xfrm>
          <a:prstGeom prst="rect">
            <a:avLst/>
          </a:prstGeom>
          <a:noFill/>
          <a:ln>
            <a:noFill/>
          </a:ln>
        </p:spPr>
      </p:pic>
      <p:sp>
        <p:nvSpPr>
          <p:cNvPr id="128" name="Google Shape;128;p25"/>
          <p:cNvSpPr txBox="1"/>
          <p:nvPr>
            <p:ph type="title"/>
          </p:nvPr>
        </p:nvSpPr>
        <p:spPr>
          <a:xfrm>
            <a:off x="540001" y="540001"/>
            <a:ext cx="11194800" cy="945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b="1" sz="3600">
                <a:solidFill>
                  <a:srgbClr val="0099C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9" name="Google Shape;129;p25"/>
          <p:cNvPicPr preferRelativeResize="0"/>
          <p:nvPr/>
        </p:nvPicPr>
        <p:blipFill rotWithShape="1">
          <a:blip r:embed="rId3">
            <a:alphaModFix/>
          </a:blip>
          <a:srcRect b="0" l="0" r="0" t="0"/>
          <a:stretch/>
        </p:blipFill>
        <p:spPr>
          <a:xfrm>
            <a:off x="9222402" y="6205821"/>
            <a:ext cx="2583366" cy="531677"/>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aption - Blue">
  <p:cSld name="Title with Caption - Blue">
    <p:bg>
      <p:bgPr>
        <a:solidFill>
          <a:schemeClr val="lt1"/>
        </a:solidFill>
      </p:bgPr>
    </p:bg>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0" l="0" r="0" t="0"/>
          <a:stretch/>
        </p:blipFill>
        <p:spPr>
          <a:xfrm>
            <a:off x="0" y="1786"/>
            <a:ext cx="12188824" cy="6856213"/>
          </a:xfrm>
          <a:prstGeom prst="rect">
            <a:avLst/>
          </a:prstGeom>
          <a:noFill/>
          <a:ln>
            <a:noFill/>
          </a:ln>
        </p:spPr>
      </p:pic>
      <p:sp>
        <p:nvSpPr>
          <p:cNvPr id="22" name="Google Shape;22;p4"/>
          <p:cNvSpPr txBox="1"/>
          <p:nvPr>
            <p:ph idx="10" type="dt"/>
          </p:nvPr>
        </p:nvSpPr>
        <p:spPr>
          <a:xfrm>
            <a:off x="540000" y="3190387"/>
            <a:ext cx="2743200" cy="238613"/>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99CC"/>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 name="Google Shape;23;p4"/>
          <p:cNvSpPr/>
          <p:nvPr/>
        </p:nvSpPr>
        <p:spPr>
          <a:xfrm>
            <a:off x="-196078" y="647985"/>
            <a:ext cx="6501124" cy="6502818"/>
          </a:xfrm>
          <a:prstGeom prst="ellipse">
            <a:avLst/>
          </a:prstGeom>
          <a:solidFill>
            <a:schemeClr val="dk1"/>
          </a:solidFill>
          <a:ln cap="flat" cmpd="sng" w="50800">
            <a:solidFill>
              <a:srgbClr val="0099CC"/>
            </a:solidFill>
            <a:prstDash val="solid"/>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chemeClr val="dk1"/>
              </a:buClr>
              <a:buSzPts val="1166"/>
              <a:buFont typeface="Arial"/>
              <a:buNone/>
            </a:pPr>
            <a:r>
              <a:t/>
            </a:r>
            <a:endParaRPr b="0" i="0" sz="1166" u="none" cap="none" strike="noStrike">
              <a:solidFill>
                <a:srgbClr val="FFFFFF"/>
              </a:solidFill>
              <a:latin typeface="Arial"/>
              <a:ea typeface="Arial"/>
              <a:cs typeface="Arial"/>
              <a:sym typeface="Arial"/>
            </a:endParaRPr>
          </a:p>
        </p:txBody>
      </p:sp>
      <p:cxnSp>
        <p:nvCxnSpPr>
          <p:cNvPr id="24" name="Google Shape;24;p4"/>
          <p:cNvCxnSpPr/>
          <p:nvPr/>
        </p:nvCxnSpPr>
        <p:spPr>
          <a:xfrm>
            <a:off x="1223208" y="3968299"/>
            <a:ext cx="3689094" cy="0"/>
          </a:xfrm>
          <a:prstGeom prst="straightConnector1">
            <a:avLst/>
          </a:prstGeom>
          <a:noFill/>
          <a:ln cap="flat" cmpd="sng" w="12700">
            <a:solidFill>
              <a:schemeClr val="lt1"/>
            </a:solidFill>
            <a:prstDash val="solid"/>
            <a:miter lim="800000"/>
            <a:headEnd len="sm" w="sm" type="none"/>
            <a:tailEnd len="sm" w="sm" type="none"/>
          </a:ln>
        </p:spPr>
      </p:cxnSp>
      <p:sp>
        <p:nvSpPr>
          <p:cNvPr id="25" name="Google Shape;25;p4"/>
          <p:cNvSpPr txBox="1"/>
          <p:nvPr>
            <p:ph idx="1" type="body"/>
          </p:nvPr>
        </p:nvSpPr>
        <p:spPr>
          <a:xfrm>
            <a:off x="722314" y="2026595"/>
            <a:ext cx="4727448" cy="1734766"/>
          </a:xfrm>
          <a:prstGeom prst="rect">
            <a:avLst/>
          </a:prstGeom>
          <a:noFill/>
          <a:ln>
            <a:noFill/>
          </a:ln>
        </p:spPr>
        <p:txBody>
          <a:bodyPr anchorCtr="0" anchor="b" bIns="0" lIns="0" spcFirstLastPara="1" rIns="0" wrap="square" tIns="0">
            <a:noAutofit/>
          </a:bodyPr>
          <a:lstStyle>
            <a:lvl1pPr indent="-228600" lvl="0" marL="457200" algn="ctr">
              <a:lnSpc>
                <a:spcPct val="90000"/>
              </a:lnSpc>
              <a:spcBef>
                <a:spcPts val="1000"/>
              </a:spcBef>
              <a:spcAft>
                <a:spcPts val="0"/>
              </a:spcAft>
              <a:buClr>
                <a:srgbClr val="0099CC"/>
              </a:buClr>
              <a:buSzPts val="4000"/>
              <a:buNone/>
              <a:defRPr b="1" sz="4000">
                <a:solidFill>
                  <a:srgbClr val="0099CC"/>
                </a:solidFill>
              </a:defRPr>
            </a:lvl1pPr>
            <a:lvl2pPr indent="-228600" lvl="1" marL="914400" algn="ctr">
              <a:lnSpc>
                <a:spcPct val="90000"/>
              </a:lnSpc>
              <a:spcBef>
                <a:spcPts val="500"/>
              </a:spcBef>
              <a:spcAft>
                <a:spcPts val="0"/>
              </a:spcAft>
              <a:buClr>
                <a:srgbClr val="F2F2F2"/>
              </a:buClr>
              <a:buSzPts val="2400"/>
              <a:buNone/>
              <a:defRPr>
                <a:solidFill>
                  <a:srgbClr val="F2F2F2"/>
                </a:solidFill>
              </a:defRPr>
            </a:lvl2pPr>
            <a:lvl3pPr indent="-228600" lvl="2" marL="1371600" algn="ctr">
              <a:lnSpc>
                <a:spcPct val="90000"/>
              </a:lnSpc>
              <a:spcBef>
                <a:spcPts val="3499"/>
              </a:spcBef>
              <a:spcAft>
                <a:spcPts val="0"/>
              </a:spcAft>
              <a:buClr>
                <a:schemeClr val="lt1"/>
              </a:buClr>
              <a:buSzPts val="2000"/>
              <a:buNone/>
              <a:defRPr>
                <a:solidFill>
                  <a:schemeClr val="lt1"/>
                </a:solidFill>
              </a:defRPr>
            </a:lvl3pPr>
            <a:lvl4pPr indent="-228600" lvl="3" marL="1828800" algn="ctr">
              <a:lnSpc>
                <a:spcPct val="90000"/>
              </a:lnSpc>
              <a:spcBef>
                <a:spcPts val="500"/>
              </a:spcBef>
              <a:spcAft>
                <a:spcPts val="0"/>
              </a:spcAft>
              <a:buClr>
                <a:schemeClr val="lt1"/>
              </a:buClr>
              <a:buSzPts val="1800"/>
              <a:buNone/>
              <a:defRPr>
                <a:solidFill>
                  <a:schemeClr val="lt1"/>
                </a:solidFill>
              </a:defRPr>
            </a:lvl4pPr>
            <a:lvl5pPr indent="-228600" lvl="4" marL="2286000" algn="ctr">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4"/>
          <p:cNvSpPr txBox="1"/>
          <p:nvPr>
            <p:ph idx="2" type="body"/>
          </p:nvPr>
        </p:nvSpPr>
        <p:spPr>
          <a:xfrm>
            <a:off x="722314" y="4225121"/>
            <a:ext cx="4727448" cy="1562824"/>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lt1"/>
              </a:buClr>
              <a:buSzPts val="3000"/>
              <a:buNone/>
              <a:defRPr b="0" sz="3000">
                <a:solidFill>
                  <a:schemeClr val="lt1"/>
                </a:solidFill>
              </a:defRPr>
            </a:lvl1pPr>
            <a:lvl2pPr indent="-228600" lvl="1" marL="914400" algn="ctr">
              <a:lnSpc>
                <a:spcPct val="90000"/>
              </a:lnSpc>
              <a:spcBef>
                <a:spcPts val="500"/>
              </a:spcBef>
              <a:spcAft>
                <a:spcPts val="0"/>
              </a:spcAft>
              <a:buClr>
                <a:srgbClr val="F2F2F2"/>
              </a:buClr>
              <a:buSzPts val="2400"/>
              <a:buNone/>
              <a:defRPr>
                <a:solidFill>
                  <a:srgbClr val="F2F2F2"/>
                </a:solidFill>
              </a:defRPr>
            </a:lvl2pPr>
            <a:lvl3pPr indent="-228600" lvl="2" marL="1371600" algn="ctr">
              <a:lnSpc>
                <a:spcPct val="90000"/>
              </a:lnSpc>
              <a:spcBef>
                <a:spcPts val="3499"/>
              </a:spcBef>
              <a:spcAft>
                <a:spcPts val="0"/>
              </a:spcAft>
              <a:buClr>
                <a:schemeClr val="lt1"/>
              </a:buClr>
              <a:buSzPts val="2000"/>
              <a:buNone/>
              <a:defRPr>
                <a:solidFill>
                  <a:schemeClr val="lt1"/>
                </a:solidFill>
              </a:defRPr>
            </a:lvl3pPr>
            <a:lvl4pPr indent="-228600" lvl="3" marL="1828800" algn="ctr">
              <a:lnSpc>
                <a:spcPct val="90000"/>
              </a:lnSpc>
              <a:spcBef>
                <a:spcPts val="500"/>
              </a:spcBef>
              <a:spcAft>
                <a:spcPts val="0"/>
              </a:spcAft>
              <a:buClr>
                <a:schemeClr val="lt1"/>
              </a:buClr>
              <a:buSzPts val="1800"/>
              <a:buNone/>
              <a:defRPr>
                <a:solidFill>
                  <a:schemeClr val="lt1"/>
                </a:solidFill>
              </a:defRPr>
            </a:lvl4pPr>
            <a:lvl5pPr indent="-228600" lvl="4" marL="2286000" algn="ctr">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7" name="Google Shape;27;p4"/>
          <p:cNvPicPr preferRelativeResize="0"/>
          <p:nvPr/>
        </p:nvPicPr>
        <p:blipFill rotWithShape="1">
          <a:blip r:embed="rId3">
            <a:alphaModFix/>
          </a:blip>
          <a:srcRect b="0" l="0" r="0" t="0"/>
          <a:stretch/>
        </p:blipFill>
        <p:spPr>
          <a:xfrm>
            <a:off x="9363400" y="563550"/>
            <a:ext cx="2169475" cy="9850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729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chemeClr val="lt1"/>
        </a:solidFill>
      </p:bgPr>
    </p:bg>
    <p:spTree>
      <p:nvGrpSpPr>
        <p:cNvPr id="28" name="Shape 28"/>
        <p:cNvGrpSpPr/>
        <p:nvPr/>
      </p:nvGrpSpPr>
      <p:grpSpPr>
        <a:xfrm>
          <a:off x="0" y="0"/>
          <a:ext cx="0" cy="0"/>
          <a:chOff x="0" y="0"/>
          <a:chExt cx="0" cy="0"/>
        </a:xfrm>
      </p:grpSpPr>
      <p:pic>
        <p:nvPicPr>
          <p:cNvPr id="29" name="Google Shape;29;p5"/>
          <p:cNvPicPr preferRelativeResize="0"/>
          <p:nvPr/>
        </p:nvPicPr>
        <p:blipFill rotWithShape="1">
          <a:blip r:embed="rId2">
            <a:alphaModFix/>
          </a:blip>
          <a:srcRect b="0" l="0" r="0" t="0"/>
          <a:stretch/>
        </p:blipFill>
        <p:spPr>
          <a:xfrm>
            <a:off x="0" y="0"/>
            <a:ext cx="12188824" cy="6856213"/>
          </a:xfrm>
          <a:prstGeom prst="rect">
            <a:avLst/>
          </a:prstGeom>
          <a:noFill/>
          <a:ln>
            <a:noFill/>
          </a:ln>
        </p:spPr>
      </p:pic>
      <p:sp>
        <p:nvSpPr>
          <p:cNvPr id="30" name="Google Shape;30;p5"/>
          <p:cNvSpPr/>
          <p:nvPr/>
        </p:nvSpPr>
        <p:spPr>
          <a:xfrm>
            <a:off x="-196078" y="647985"/>
            <a:ext cx="6501124" cy="6502818"/>
          </a:xfrm>
          <a:prstGeom prst="ellipse">
            <a:avLst/>
          </a:prstGeom>
          <a:solidFill>
            <a:schemeClr val="dk1"/>
          </a:solidFill>
          <a:ln cap="flat" cmpd="sng" w="50800">
            <a:solidFill>
              <a:srgbClr val="0099CC"/>
            </a:solidFill>
            <a:prstDash val="solid"/>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chemeClr val="dk1"/>
              </a:buClr>
              <a:buSzPts val="1166"/>
              <a:buFont typeface="Arial"/>
              <a:buNone/>
            </a:pPr>
            <a:r>
              <a:t/>
            </a:r>
            <a:endParaRPr b="0" i="0" sz="1166" u="none" cap="none" strike="noStrike">
              <a:solidFill>
                <a:srgbClr val="FFFFFF"/>
              </a:solidFill>
              <a:latin typeface="Arial"/>
              <a:ea typeface="Arial"/>
              <a:cs typeface="Arial"/>
              <a:sym typeface="Arial"/>
            </a:endParaRPr>
          </a:p>
        </p:txBody>
      </p:sp>
      <p:sp>
        <p:nvSpPr>
          <p:cNvPr id="31" name="Google Shape;31;p5"/>
          <p:cNvSpPr txBox="1"/>
          <p:nvPr>
            <p:ph idx="1" type="body"/>
          </p:nvPr>
        </p:nvSpPr>
        <p:spPr>
          <a:xfrm>
            <a:off x="722314" y="2055623"/>
            <a:ext cx="4732003" cy="3694463"/>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099CC"/>
              </a:buClr>
              <a:buSzPts val="4000"/>
              <a:buNone/>
              <a:defRPr b="1" sz="4000">
                <a:solidFill>
                  <a:srgbClr val="0099CC"/>
                </a:solidFill>
              </a:defRPr>
            </a:lvl1pPr>
            <a:lvl2pPr indent="-228600" lvl="1" marL="914400" algn="ctr">
              <a:lnSpc>
                <a:spcPct val="90000"/>
              </a:lnSpc>
              <a:spcBef>
                <a:spcPts val="500"/>
              </a:spcBef>
              <a:spcAft>
                <a:spcPts val="0"/>
              </a:spcAft>
              <a:buClr>
                <a:srgbClr val="F2F2F2"/>
              </a:buClr>
              <a:buSzPts val="2400"/>
              <a:buNone/>
              <a:defRPr>
                <a:solidFill>
                  <a:srgbClr val="F2F2F2"/>
                </a:solidFill>
              </a:defRPr>
            </a:lvl2pPr>
            <a:lvl3pPr indent="-228600" lvl="2" marL="1371600" algn="ctr">
              <a:lnSpc>
                <a:spcPct val="90000"/>
              </a:lnSpc>
              <a:spcBef>
                <a:spcPts val="3499"/>
              </a:spcBef>
              <a:spcAft>
                <a:spcPts val="0"/>
              </a:spcAft>
              <a:buClr>
                <a:schemeClr val="lt1"/>
              </a:buClr>
              <a:buSzPts val="2000"/>
              <a:buNone/>
              <a:defRPr>
                <a:solidFill>
                  <a:schemeClr val="lt1"/>
                </a:solidFill>
              </a:defRPr>
            </a:lvl3pPr>
            <a:lvl4pPr indent="-228600" lvl="3" marL="1828800" algn="ctr">
              <a:lnSpc>
                <a:spcPct val="90000"/>
              </a:lnSpc>
              <a:spcBef>
                <a:spcPts val="500"/>
              </a:spcBef>
              <a:spcAft>
                <a:spcPts val="0"/>
              </a:spcAft>
              <a:buClr>
                <a:schemeClr val="lt1"/>
              </a:buClr>
              <a:buSzPts val="1800"/>
              <a:buNone/>
              <a:defRPr>
                <a:solidFill>
                  <a:schemeClr val="lt1"/>
                </a:solidFill>
              </a:defRPr>
            </a:lvl4pPr>
            <a:lvl5pPr indent="-228600" lvl="4" marL="2286000" algn="ctr">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2" name="Google Shape;32;p5"/>
          <p:cNvPicPr preferRelativeResize="0"/>
          <p:nvPr/>
        </p:nvPicPr>
        <p:blipFill rotWithShape="1">
          <a:blip r:embed="rId3">
            <a:alphaModFix/>
          </a:blip>
          <a:srcRect b="0" l="0" r="0" t="0"/>
          <a:stretch/>
        </p:blipFill>
        <p:spPr>
          <a:xfrm>
            <a:off x="9363400" y="563550"/>
            <a:ext cx="2169475" cy="9850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6"/>
          <p:cNvSpPr txBox="1"/>
          <p:nvPr>
            <p:ph type="title"/>
          </p:nvPr>
        </p:nvSpPr>
        <p:spPr>
          <a:xfrm>
            <a:off x="682533" y="555467"/>
            <a:ext cx="11127300" cy="457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99CC"/>
              </a:buClr>
              <a:buSzPts val="3100"/>
              <a:buFont typeface="Arial"/>
              <a:buNone/>
              <a:defRPr i="0" u="none" cap="none" strike="noStrike"/>
            </a:lvl1pPr>
            <a:lvl2pPr lvl="1" marR="0" algn="l">
              <a:lnSpc>
                <a:spcPct val="100000"/>
              </a:lnSpc>
              <a:spcBef>
                <a:spcPts val="0"/>
              </a:spcBef>
              <a:spcAft>
                <a:spcPts val="0"/>
              </a:spcAft>
              <a:buSzPts val="3100"/>
              <a:buNone/>
              <a:defRPr i="0" u="none" cap="none" strike="noStrike"/>
            </a:lvl2pPr>
            <a:lvl3pPr lvl="2" marR="0" algn="l">
              <a:lnSpc>
                <a:spcPct val="100000"/>
              </a:lnSpc>
              <a:spcBef>
                <a:spcPts val="0"/>
              </a:spcBef>
              <a:spcAft>
                <a:spcPts val="0"/>
              </a:spcAft>
              <a:buSzPts val="3100"/>
              <a:buNone/>
              <a:defRPr i="0" u="none" cap="none" strike="noStrike"/>
            </a:lvl3pPr>
            <a:lvl4pPr lvl="3" marR="0" algn="l">
              <a:lnSpc>
                <a:spcPct val="100000"/>
              </a:lnSpc>
              <a:spcBef>
                <a:spcPts val="0"/>
              </a:spcBef>
              <a:spcAft>
                <a:spcPts val="0"/>
              </a:spcAft>
              <a:buSzPts val="3100"/>
              <a:buNone/>
              <a:defRPr i="0" u="none" cap="none" strike="noStrike"/>
            </a:lvl4pPr>
            <a:lvl5pPr lvl="4" marR="0" algn="l">
              <a:lnSpc>
                <a:spcPct val="100000"/>
              </a:lnSpc>
              <a:spcBef>
                <a:spcPts val="0"/>
              </a:spcBef>
              <a:spcAft>
                <a:spcPts val="0"/>
              </a:spcAft>
              <a:buSzPts val="3100"/>
              <a:buNone/>
              <a:defRPr i="0" u="none" cap="none" strike="noStrike"/>
            </a:lvl5pPr>
            <a:lvl6pPr lvl="5" marR="0" algn="l">
              <a:lnSpc>
                <a:spcPct val="100000"/>
              </a:lnSpc>
              <a:spcBef>
                <a:spcPts val="0"/>
              </a:spcBef>
              <a:spcAft>
                <a:spcPts val="0"/>
              </a:spcAft>
              <a:buSzPts val="3100"/>
              <a:buNone/>
              <a:defRPr i="0" u="none" cap="none" strike="noStrike"/>
            </a:lvl6pPr>
            <a:lvl7pPr lvl="6" marR="0" algn="l">
              <a:lnSpc>
                <a:spcPct val="100000"/>
              </a:lnSpc>
              <a:spcBef>
                <a:spcPts val="0"/>
              </a:spcBef>
              <a:spcAft>
                <a:spcPts val="0"/>
              </a:spcAft>
              <a:buSzPts val="3100"/>
              <a:buNone/>
              <a:defRPr i="0" u="none" cap="none" strike="noStrike"/>
            </a:lvl7pPr>
            <a:lvl8pPr lvl="7" marR="0" algn="l">
              <a:lnSpc>
                <a:spcPct val="100000"/>
              </a:lnSpc>
              <a:spcBef>
                <a:spcPts val="0"/>
              </a:spcBef>
              <a:spcAft>
                <a:spcPts val="0"/>
              </a:spcAft>
              <a:buSzPts val="3100"/>
              <a:buNone/>
              <a:defRPr i="0" u="none" cap="none" strike="noStrike"/>
            </a:lvl8pPr>
            <a:lvl9pPr lvl="8" marR="0" algn="l">
              <a:lnSpc>
                <a:spcPct val="100000"/>
              </a:lnSpc>
              <a:spcBef>
                <a:spcPts val="0"/>
              </a:spcBef>
              <a:spcAft>
                <a:spcPts val="0"/>
              </a:spcAft>
              <a:buSzPts val="3100"/>
              <a:buNone/>
              <a:defRPr i="0" u="none" cap="none" strike="noStrike"/>
            </a:lvl9pPr>
          </a:lstStyle>
          <a:p/>
        </p:txBody>
      </p:sp>
      <p:sp>
        <p:nvSpPr>
          <p:cNvPr id="35" name="Google Shape;35;p6"/>
          <p:cNvSpPr txBox="1"/>
          <p:nvPr>
            <p:ph idx="1" type="body"/>
          </p:nvPr>
        </p:nvSpPr>
        <p:spPr>
          <a:xfrm>
            <a:off x="682533" y="1295399"/>
            <a:ext cx="11127300" cy="48309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500"/>
              </a:spcBef>
              <a:spcAft>
                <a:spcPts val="0"/>
              </a:spcAft>
              <a:buClr>
                <a:schemeClr val="lt1"/>
              </a:buClr>
              <a:buSzPts val="1900"/>
              <a:buFont typeface="Arial"/>
              <a:buNone/>
              <a:defRPr b="0" i="0" sz="2500" u="none" cap="none" strike="noStrike">
                <a:solidFill>
                  <a:schemeClr val="lt1"/>
                </a:solidFill>
                <a:latin typeface="Arial"/>
                <a:ea typeface="Arial"/>
                <a:cs typeface="Arial"/>
                <a:sym typeface="Arial"/>
              </a:defRPr>
            </a:lvl1pPr>
            <a:lvl2pPr indent="-330200" lvl="1" marL="914400" marR="0" algn="l">
              <a:lnSpc>
                <a:spcPct val="100000"/>
              </a:lnSpc>
              <a:spcBef>
                <a:spcPts val="400"/>
              </a:spcBef>
              <a:spcAft>
                <a:spcPts val="0"/>
              </a:spcAft>
              <a:buClr>
                <a:schemeClr val="lt2"/>
              </a:buClr>
              <a:buSzPts val="1600"/>
              <a:buFont typeface="Arial"/>
              <a:buChar char="•"/>
              <a:defRPr b="0" i="0" sz="2100" u="none" cap="none" strike="noStrike">
                <a:solidFill>
                  <a:schemeClr val="lt1"/>
                </a:solidFill>
                <a:latin typeface="Arial"/>
                <a:ea typeface="Arial"/>
                <a:cs typeface="Arial"/>
                <a:sym typeface="Arial"/>
              </a:defRPr>
            </a:lvl2pPr>
            <a:lvl3pPr indent="-330200" lvl="2" marL="1371600" marR="0" algn="l">
              <a:lnSpc>
                <a:spcPct val="100000"/>
              </a:lnSpc>
              <a:spcBef>
                <a:spcPts val="400"/>
              </a:spcBef>
              <a:spcAft>
                <a:spcPts val="0"/>
              </a:spcAft>
              <a:buClr>
                <a:schemeClr val="lt2"/>
              </a:buClr>
              <a:buSzPts val="1600"/>
              <a:buFont typeface="Arial"/>
              <a:buChar char="•"/>
              <a:defRPr b="0" i="0" sz="2100" u="none" cap="none" strike="noStrike">
                <a:solidFill>
                  <a:schemeClr val="lt1"/>
                </a:solidFill>
                <a:latin typeface="Arial"/>
                <a:ea typeface="Arial"/>
                <a:cs typeface="Arial"/>
                <a:sym typeface="Arial"/>
              </a:defRPr>
            </a:lvl3pPr>
            <a:lvl4pPr indent="-330200" lvl="3" marL="1828800" marR="0" algn="l">
              <a:lnSpc>
                <a:spcPct val="100000"/>
              </a:lnSpc>
              <a:spcBef>
                <a:spcPts val="400"/>
              </a:spcBef>
              <a:spcAft>
                <a:spcPts val="0"/>
              </a:spcAft>
              <a:buClr>
                <a:schemeClr val="lt2"/>
              </a:buClr>
              <a:buSzPts val="1600"/>
              <a:buFont typeface="Arial"/>
              <a:buChar char="•"/>
              <a:defRPr b="0" i="0" sz="2100" u="none" cap="none" strike="noStrike">
                <a:solidFill>
                  <a:schemeClr val="lt1"/>
                </a:solidFill>
                <a:latin typeface="Arial"/>
                <a:ea typeface="Arial"/>
                <a:cs typeface="Arial"/>
                <a:sym typeface="Arial"/>
              </a:defRPr>
            </a:lvl4pPr>
            <a:lvl5pPr indent="-330200" lvl="4" marL="2286000" marR="0" algn="l">
              <a:lnSpc>
                <a:spcPct val="100000"/>
              </a:lnSpc>
              <a:spcBef>
                <a:spcPts val="400"/>
              </a:spcBef>
              <a:spcAft>
                <a:spcPts val="0"/>
              </a:spcAft>
              <a:buClr>
                <a:schemeClr val="lt2"/>
              </a:buClr>
              <a:buSzPts val="1600"/>
              <a:buFont typeface="Arial"/>
              <a:buChar char="•"/>
              <a:defRPr b="0" i="0" sz="2100" u="none" cap="none" strike="noStrike">
                <a:solidFill>
                  <a:schemeClr val="lt1"/>
                </a:solidFill>
                <a:latin typeface="Arial"/>
                <a:ea typeface="Arial"/>
                <a:cs typeface="Arial"/>
                <a:sym typeface="Arial"/>
              </a:defRPr>
            </a:lvl5pPr>
            <a:lvl6pPr indent="-330200" lvl="5" marL="2743200" marR="0" algn="l">
              <a:lnSpc>
                <a:spcPct val="100000"/>
              </a:lnSpc>
              <a:spcBef>
                <a:spcPts val="400"/>
              </a:spcBef>
              <a:spcAft>
                <a:spcPts val="0"/>
              </a:spcAft>
              <a:buClr>
                <a:schemeClr val="lt2"/>
              </a:buClr>
              <a:buSzPts val="1600"/>
              <a:buFont typeface="Arial"/>
              <a:buChar char="•"/>
              <a:defRPr b="0" i="0" sz="2100" u="none" cap="none" strike="noStrike">
                <a:solidFill>
                  <a:schemeClr val="lt1"/>
                </a:solidFill>
                <a:latin typeface="Arial"/>
                <a:ea typeface="Arial"/>
                <a:cs typeface="Arial"/>
                <a:sym typeface="Arial"/>
              </a:defRPr>
            </a:lvl6pPr>
            <a:lvl7pPr indent="-330200" lvl="6" marL="3200400" marR="0" algn="l">
              <a:lnSpc>
                <a:spcPct val="100000"/>
              </a:lnSpc>
              <a:spcBef>
                <a:spcPts val="400"/>
              </a:spcBef>
              <a:spcAft>
                <a:spcPts val="0"/>
              </a:spcAft>
              <a:buClr>
                <a:schemeClr val="lt2"/>
              </a:buClr>
              <a:buSzPts val="1600"/>
              <a:buFont typeface="Arial"/>
              <a:buChar char="•"/>
              <a:defRPr b="0" i="0" sz="2100" u="none" cap="none" strike="noStrike">
                <a:solidFill>
                  <a:schemeClr val="lt1"/>
                </a:solidFill>
                <a:latin typeface="Arial"/>
                <a:ea typeface="Arial"/>
                <a:cs typeface="Arial"/>
                <a:sym typeface="Arial"/>
              </a:defRPr>
            </a:lvl7pPr>
            <a:lvl8pPr indent="-330200" lvl="7" marL="3657600" marR="0" algn="l">
              <a:lnSpc>
                <a:spcPct val="100000"/>
              </a:lnSpc>
              <a:spcBef>
                <a:spcPts val="400"/>
              </a:spcBef>
              <a:spcAft>
                <a:spcPts val="0"/>
              </a:spcAft>
              <a:buClr>
                <a:schemeClr val="lt2"/>
              </a:buClr>
              <a:buSzPts val="1600"/>
              <a:buFont typeface="Arial"/>
              <a:buChar char="•"/>
              <a:defRPr b="0" i="0" sz="2100" u="none" cap="none" strike="noStrike">
                <a:solidFill>
                  <a:schemeClr val="lt1"/>
                </a:solidFill>
                <a:latin typeface="Arial"/>
                <a:ea typeface="Arial"/>
                <a:cs typeface="Arial"/>
                <a:sym typeface="Arial"/>
              </a:defRPr>
            </a:lvl8pPr>
            <a:lvl9pPr indent="-323850" lvl="8" marL="4114800" marR="0" algn="l">
              <a:lnSpc>
                <a:spcPct val="100000"/>
              </a:lnSpc>
              <a:spcBef>
                <a:spcPts val="400"/>
              </a:spcBef>
              <a:spcAft>
                <a:spcPts val="0"/>
              </a:spcAft>
              <a:buClr>
                <a:schemeClr val="lt2"/>
              </a:buClr>
              <a:buSzPts val="1500"/>
              <a:buFont typeface="Arial"/>
              <a:buChar char="•"/>
              <a:defRPr b="0" i="0" sz="19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36" name="Shape 36"/>
        <p:cNvGrpSpPr/>
        <p:nvPr/>
      </p:nvGrpSpPr>
      <p:grpSpPr>
        <a:xfrm>
          <a:off x="0" y="0"/>
          <a:ext cx="0" cy="0"/>
          <a:chOff x="0" y="0"/>
          <a:chExt cx="0" cy="0"/>
        </a:xfrm>
      </p:grpSpPr>
      <p:pic>
        <p:nvPicPr>
          <p:cNvPr id="37" name="Google Shape;37;p7"/>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38" name="Google Shape;38;p7"/>
          <p:cNvSpPr/>
          <p:nvPr>
            <p:ph idx="2" type="pic"/>
          </p:nvPr>
        </p:nvSpPr>
        <p:spPr>
          <a:xfrm>
            <a:off x="5883275" y="0"/>
            <a:ext cx="6308725" cy="6172200"/>
          </a:xfrm>
          <a:prstGeom prst="rect">
            <a:avLst/>
          </a:prstGeom>
          <a:solidFill>
            <a:srgbClr val="D8D8D8"/>
          </a:solidFill>
          <a:ln>
            <a:noFill/>
          </a:ln>
        </p:spPr>
      </p:sp>
      <p:sp>
        <p:nvSpPr>
          <p:cNvPr id="39" name="Google Shape;39;p7"/>
          <p:cNvSpPr txBox="1"/>
          <p:nvPr>
            <p:ph type="title"/>
          </p:nvPr>
        </p:nvSpPr>
        <p:spPr>
          <a:xfrm>
            <a:off x="540001" y="540001"/>
            <a:ext cx="5141520" cy="945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sz="3600">
                <a:solidFill>
                  <a:srgbClr val="0099C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7"/>
          <p:cNvSpPr txBox="1"/>
          <p:nvPr>
            <p:ph idx="1" type="body"/>
          </p:nvPr>
        </p:nvSpPr>
        <p:spPr>
          <a:xfrm>
            <a:off x="539750" y="1714500"/>
            <a:ext cx="5141771" cy="44577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1"/>
              </a:buClr>
              <a:buSzPts val="2800"/>
              <a:buNone/>
              <a:defRPr>
                <a:solidFill>
                  <a:schemeClr val="lt1"/>
                </a:solidFill>
              </a:defRPr>
            </a:lvl1pPr>
            <a:lvl2pPr indent="-228600" lvl="1" marL="914400" algn="l">
              <a:lnSpc>
                <a:spcPct val="90000"/>
              </a:lnSpc>
              <a:spcBef>
                <a:spcPts val="500"/>
              </a:spcBef>
              <a:spcAft>
                <a:spcPts val="0"/>
              </a:spcAft>
              <a:buClr>
                <a:schemeClr val="lt1"/>
              </a:buClr>
              <a:buSzPts val="2400"/>
              <a:buNone/>
              <a:defRPr>
                <a:solidFill>
                  <a:schemeClr val="lt1"/>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ith bullets">
  <p:cSld name="Header with bullets">
    <p:spTree>
      <p:nvGrpSpPr>
        <p:cNvPr id="41" name="Shape 41"/>
        <p:cNvGrpSpPr/>
        <p:nvPr/>
      </p:nvGrpSpPr>
      <p:grpSpPr>
        <a:xfrm>
          <a:off x="0" y="0"/>
          <a:ext cx="0" cy="0"/>
          <a:chOff x="0" y="0"/>
          <a:chExt cx="0" cy="0"/>
        </a:xfrm>
      </p:grpSpPr>
      <p:pic>
        <p:nvPicPr>
          <p:cNvPr id="42" name="Google Shape;42;p8"/>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43" name="Google Shape;43;p8"/>
          <p:cNvSpPr txBox="1"/>
          <p:nvPr>
            <p:ph type="title"/>
          </p:nvPr>
        </p:nvSpPr>
        <p:spPr>
          <a:xfrm>
            <a:off x="540000" y="540001"/>
            <a:ext cx="11168296" cy="94092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sz="3600">
                <a:solidFill>
                  <a:srgbClr val="0099C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8"/>
          <p:cNvSpPr txBox="1"/>
          <p:nvPr>
            <p:ph idx="1" type="body"/>
          </p:nvPr>
        </p:nvSpPr>
        <p:spPr>
          <a:xfrm>
            <a:off x="539750" y="1710914"/>
            <a:ext cx="11168546" cy="4461286"/>
          </a:xfrm>
          <a:prstGeom prst="rect">
            <a:avLst/>
          </a:prstGeom>
          <a:noFill/>
          <a:ln>
            <a:noFill/>
          </a:ln>
        </p:spPr>
        <p:txBody>
          <a:bodyPr anchorCtr="0" anchor="t" bIns="0" lIns="0" spcFirstLastPara="1" rIns="0" wrap="square" tIns="0">
            <a:noAutofit/>
          </a:bodyPr>
          <a:lstStyle>
            <a:lvl1pPr indent="-406400" lvl="0" marL="457200" algn="l">
              <a:lnSpc>
                <a:spcPct val="90000"/>
              </a:lnSpc>
              <a:spcBef>
                <a:spcPts val="1000"/>
              </a:spcBef>
              <a:spcAft>
                <a:spcPts val="0"/>
              </a:spcAft>
              <a:buClr>
                <a:schemeClr val="dk1"/>
              </a:buClr>
              <a:buSzPts val="2800"/>
              <a:buFont typeface="Arial"/>
              <a:buChar char="•"/>
              <a:defRPr>
                <a:solidFill>
                  <a:schemeClr val="dk1"/>
                </a:solidFill>
              </a:defRPr>
            </a:lvl1pPr>
            <a:lvl2pPr indent="-381000" lvl="1" marL="914400" algn="l">
              <a:lnSpc>
                <a:spcPct val="90000"/>
              </a:lnSpc>
              <a:spcBef>
                <a:spcPts val="500"/>
              </a:spcBef>
              <a:spcAft>
                <a:spcPts val="0"/>
              </a:spcAft>
              <a:buClr>
                <a:schemeClr val="dk1"/>
              </a:buClr>
              <a:buSzPts val="2400"/>
              <a:buFont typeface="Arial"/>
              <a:buChar char="•"/>
              <a:defRPr>
                <a:solidFill>
                  <a:schemeClr val="dk1"/>
                </a:solidFill>
              </a:defRPr>
            </a:lvl2pPr>
            <a:lvl3pPr indent="-355600" lvl="2" marL="1371600" algn="l">
              <a:lnSpc>
                <a:spcPct val="90000"/>
              </a:lnSpc>
              <a:spcBef>
                <a:spcPts val="500"/>
              </a:spcBef>
              <a:spcAft>
                <a:spcPts val="0"/>
              </a:spcAft>
              <a:buClr>
                <a:schemeClr val="dk1"/>
              </a:buClr>
              <a:buSzPts val="2000"/>
              <a:buFont typeface="Arial"/>
              <a:buChar char="•"/>
              <a:defRPr>
                <a:solidFill>
                  <a:schemeClr val="dk1"/>
                </a:solidFill>
              </a:defRPr>
            </a:lvl3pPr>
            <a:lvl4pPr indent="-342900" lvl="3" marL="1828800" algn="l">
              <a:lnSpc>
                <a:spcPct val="90000"/>
              </a:lnSpc>
              <a:spcBef>
                <a:spcPts val="500"/>
              </a:spcBef>
              <a:spcAft>
                <a:spcPts val="0"/>
              </a:spcAft>
              <a:buClr>
                <a:schemeClr val="dk1"/>
              </a:buClr>
              <a:buSzPts val="1800"/>
              <a:buFont typeface="Arial"/>
              <a:buChar char="•"/>
              <a:defRPr>
                <a:solidFill>
                  <a:schemeClr val="dk1"/>
                </a:solidFill>
              </a:defRPr>
            </a:lvl4pPr>
            <a:lvl5pPr indent="-342900" lvl="4" marL="2286000" algn="l">
              <a:lnSpc>
                <a:spcPct val="90000"/>
              </a:lnSpc>
              <a:spcBef>
                <a:spcPts val="500"/>
              </a:spcBef>
              <a:spcAft>
                <a:spcPts val="0"/>
              </a:spcAft>
              <a:buClr>
                <a:schemeClr val="dk1"/>
              </a:buClr>
              <a:buSzPts val="1800"/>
              <a:buFont typeface="Arial"/>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Blue">
  <p:cSld name="Section Header - Blue">
    <p:spTree>
      <p:nvGrpSpPr>
        <p:cNvPr id="45" name="Shape 45"/>
        <p:cNvGrpSpPr/>
        <p:nvPr/>
      </p:nvGrpSpPr>
      <p:grpSpPr>
        <a:xfrm>
          <a:off x="0" y="0"/>
          <a:ext cx="0" cy="0"/>
          <a:chOff x="0" y="0"/>
          <a:chExt cx="0" cy="0"/>
        </a:xfrm>
      </p:grpSpPr>
      <p:pic>
        <p:nvPicPr>
          <p:cNvPr id="46" name="Google Shape;46;p9"/>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47" name="Google Shape;47;p9"/>
          <p:cNvSpPr txBox="1"/>
          <p:nvPr>
            <p:ph type="title"/>
          </p:nvPr>
        </p:nvSpPr>
        <p:spPr>
          <a:xfrm>
            <a:off x="540001" y="540001"/>
            <a:ext cx="11194800" cy="945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sz="3600">
                <a:solidFill>
                  <a:srgbClr val="0099C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White">
  <p:cSld name="Title Slide - White">
    <p:bg>
      <p:bgPr>
        <a:solidFill>
          <a:schemeClr val="lt1"/>
        </a:solidFill>
      </p:bgPr>
    </p:bg>
    <p:spTree>
      <p:nvGrpSpPr>
        <p:cNvPr id="48" name="Shape 48"/>
        <p:cNvGrpSpPr/>
        <p:nvPr/>
      </p:nvGrpSpPr>
      <p:grpSpPr>
        <a:xfrm>
          <a:off x="0" y="0"/>
          <a:ext cx="0" cy="0"/>
          <a:chOff x="0" y="0"/>
          <a:chExt cx="0" cy="0"/>
        </a:xfrm>
      </p:grpSpPr>
      <p:pic>
        <p:nvPicPr>
          <p:cNvPr id="49" name="Google Shape;49;p10"/>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40000" y="540001"/>
            <a:ext cx="11171354" cy="9459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0099CC"/>
              </a:buClr>
              <a:buSzPts val="3600"/>
              <a:buFont typeface="Arial"/>
              <a:buNone/>
              <a:defRPr b="1" i="0" sz="3600" u="none" cap="none" strike="noStrike">
                <a:solidFill>
                  <a:srgbClr val="0099CC"/>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540000" y="1714501"/>
            <a:ext cx="11171354" cy="443338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36">
          <p15:clr>
            <a:srgbClr val="F26B43"/>
          </p15:clr>
        </p15:guide>
        <p15:guide id="2" pos="7392">
          <p15:clr>
            <a:srgbClr val="F26B43"/>
          </p15:clr>
        </p15:guide>
        <p15:guide id="3" orient="horz" pos="3888">
          <p15:clr>
            <a:srgbClr val="F26B43"/>
          </p15:clr>
        </p15:guide>
        <p15:guide id="4" orient="horz" pos="4176">
          <p15:clr>
            <a:srgbClr val="F26B43"/>
          </p15:clr>
        </p15:guide>
        <p15:guide id="5" orient="horz" pos="336">
          <p15:clr>
            <a:srgbClr val="F26B43"/>
          </p15:clr>
        </p15:guide>
        <p15:guide id="6" orient="horz" pos="936">
          <p15:clr>
            <a:srgbClr val="F26B43"/>
          </p15:clr>
        </p15:guide>
        <p15:guide id="7" orient="horz" pos="1080">
          <p15:clr>
            <a:srgbClr val="F26B43"/>
          </p15:clr>
        </p15:guide>
        <p15:guide id="8" pos="3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6.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2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2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2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32.png"/><Relationship Id="rId7" Type="http://schemas.openxmlformats.org/officeDocument/2006/relationships/image" Target="../media/image3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hyperlink" Target="https://learn.microsoft.com/en-us/openspecs/windows_protocols/ms-even/55b13664-f739-4e4e-bd8d-04eeda59d09f" TargetMode="External"/><Relationship Id="rId4" Type="http://schemas.openxmlformats.org/officeDocument/2006/relationships/hyperlink" Target="https://learn.microsoft.com/en-us/openspecs/windows_protocols/ms-even6/18000371-ae6d-45f7-95f3-249cbe2be39b" TargetMode="External"/><Relationship Id="rId5"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33.png"/><Relationship Id="rId4" Type="http://schemas.openxmlformats.org/officeDocument/2006/relationships/image" Target="../media/image2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3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idx="1" type="body"/>
          </p:nvPr>
        </p:nvSpPr>
        <p:spPr>
          <a:xfrm>
            <a:off x="722314" y="2026595"/>
            <a:ext cx="4727400" cy="1734900"/>
          </a:xfrm>
          <a:prstGeom prst="rect">
            <a:avLst/>
          </a:prstGeom>
        </p:spPr>
        <p:txBody>
          <a:bodyPr anchorCtr="0" anchor="b" bIns="0" lIns="0" spcFirstLastPara="1" rIns="0" wrap="square" tIns="0">
            <a:noAutofit/>
          </a:bodyPr>
          <a:lstStyle/>
          <a:p>
            <a:pPr indent="0" lvl="0" marL="0" rtl="0" algn="ctr">
              <a:spcBef>
                <a:spcPts val="1000"/>
              </a:spcBef>
              <a:spcAft>
                <a:spcPts val="0"/>
              </a:spcAft>
              <a:buNone/>
            </a:pPr>
            <a:r>
              <a:rPr lang="en-GB"/>
              <a:t>Call &amp; Register</a:t>
            </a:r>
            <a:endParaRPr/>
          </a:p>
        </p:txBody>
      </p:sp>
      <p:sp>
        <p:nvSpPr>
          <p:cNvPr id="136" name="Google Shape;136;p26"/>
          <p:cNvSpPr txBox="1"/>
          <p:nvPr>
            <p:ph idx="2" type="body"/>
          </p:nvPr>
        </p:nvSpPr>
        <p:spPr>
          <a:xfrm>
            <a:off x="722314" y="4225121"/>
            <a:ext cx="4727400" cy="1562700"/>
          </a:xfrm>
          <a:prstGeom prst="rect">
            <a:avLst/>
          </a:prstGeom>
        </p:spPr>
        <p:txBody>
          <a:bodyPr anchorCtr="0" anchor="t" bIns="0" lIns="0" spcFirstLastPara="1" rIns="0" wrap="square" tIns="0">
            <a:noAutofit/>
          </a:bodyPr>
          <a:lstStyle/>
          <a:p>
            <a:pPr indent="0" lvl="0" marL="0" rtl="0" algn="ctr">
              <a:spcBef>
                <a:spcPts val="1000"/>
              </a:spcBef>
              <a:spcAft>
                <a:spcPts val="0"/>
              </a:spcAft>
              <a:buNone/>
            </a:pPr>
            <a:r>
              <a:rPr lang="en-GB"/>
              <a:t>R</a:t>
            </a:r>
            <a:r>
              <a:rPr lang="en-GB"/>
              <a:t>elay attack on WinReg RPC client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 RPC Client-Server Model</a:t>
            </a:r>
            <a:endParaRPr/>
          </a:p>
        </p:txBody>
      </p:sp>
      <p:sp>
        <p:nvSpPr>
          <p:cNvPr id="220" name="Google Shape;220;p35"/>
          <p:cNvSpPr/>
          <p:nvPr/>
        </p:nvSpPr>
        <p:spPr>
          <a:xfrm>
            <a:off x="6877038"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221" name="Google Shape;221;p35"/>
          <p:cNvSpPr/>
          <p:nvPr/>
        </p:nvSpPr>
        <p:spPr>
          <a:xfrm>
            <a:off x="6877038"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cxnSp>
        <p:nvCxnSpPr>
          <p:cNvPr id="222" name="Google Shape;222;p35"/>
          <p:cNvCxnSpPr>
            <a:stCxn id="221" idx="0"/>
            <a:endCxn id="220" idx="2"/>
          </p:cNvCxnSpPr>
          <p:nvPr/>
        </p:nvCxnSpPr>
        <p:spPr>
          <a:xfrm rot="10800000">
            <a:off x="8060088" y="3096988"/>
            <a:ext cx="0" cy="1496100"/>
          </a:xfrm>
          <a:prstGeom prst="straightConnector1">
            <a:avLst/>
          </a:prstGeom>
          <a:noFill/>
          <a:ln cap="flat" cmpd="sng" w="9525">
            <a:solidFill>
              <a:schemeClr val="dk2"/>
            </a:solidFill>
            <a:prstDash val="solid"/>
            <a:round/>
            <a:headEnd len="med" w="med" type="none"/>
            <a:tailEnd len="med" w="med" type="triangle"/>
          </a:ln>
        </p:spPr>
      </p:cxnSp>
      <p:sp>
        <p:nvSpPr>
          <p:cNvPr id="223" name="Google Shape;223;p35"/>
          <p:cNvSpPr/>
          <p:nvPr/>
        </p:nvSpPr>
        <p:spPr>
          <a:xfrm>
            <a:off x="720350" y="2331925"/>
            <a:ext cx="3177360" cy="3026214"/>
          </a:xfrm>
          <a:prstGeom prst="flowChartDocument">
            <a:avLst/>
          </a:prstGeom>
          <a:solidFill>
            <a:srgbClr val="E6E6E6"/>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onsolas"/>
                <a:ea typeface="Consolas"/>
                <a:cs typeface="Consolas"/>
                <a:sym typeface="Consolas"/>
              </a:rPr>
              <a:t>[    uuid(12345678-4000-2006-0000-20000000001a)</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interface </a:t>
            </a:r>
            <a:r>
              <a:rPr b="1" lang="en-GB">
                <a:solidFill>
                  <a:schemeClr val="dk1"/>
                </a:solidFill>
                <a:latin typeface="Consolas"/>
                <a:ea typeface="Consolas"/>
                <a:cs typeface="Consolas"/>
                <a:sym typeface="Consolas"/>
              </a:rPr>
              <a:t>Test</a:t>
            </a:r>
            <a:endParaRPr b="1">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void </a:t>
            </a:r>
            <a:r>
              <a:rPr b="1" lang="en-GB">
                <a:solidFill>
                  <a:schemeClr val="dk1"/>
                </a:solidFill>
                <a:latin typeface="Consolas"/>
                <a:ea typeface="Consolas"/>
                <a:cs typeface="Consolas"/>
                <a:sym typeface="Consolas"/>
              </a:rPr>
              <a:t>Foo</a:t>
            </a:r>
            <a:r>
              <a:rPr lang="en-GB">
                <a:solidFill>
                  <a:schemeClr val="dk1"/>
                </a:solidFill>
                <a:latin typeface="Consolas"/>
                <a:ea typeface="Consolas"/>
                <a:cs typeface="Consolas"/>
                <a:sym typeface="Consolas"/>
              </a:rPr>
              <a:t>([in] int number,  [in] char *message);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void </a:t>
            </a:r>
            <a:r>
              <a:rPr b="1" lang="en-GB">
                <a:solidFill>
                  <a:schemeClr val="dk1"/>
                </a:solidFill>
                <a:latin typeface="Consolas"/>
                <a:ea typeface="Consolas"/>
                <a:cs typeface="Consolas"/>
                <a:sym typeface="Consolas"/>
              </a:rPr>
              <a:t>Bar</a:t>
            </a:r>
            <a:r>
              <a:rPr lang="en-GB">
                <a:solidFill>
                  <a:schemeClr val="dk1"/>
                </a:solidFill>
                <a:latin typeface="Consolas"/>
                <a:ea typeface="Consolas"/>
                <a:cs typeface="Consolas"/>
                <a:sym typeface="Consolas"/>
              </a:rPr>
              <a:t>([out] int * result);</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
        <p:nvSpPr>
          <p:cNvPr id="224" name="Google Shape;224;p35"/>
          <p:cNvSpPr/>
          <p:nvPr/>
        </p:nvSpPr>
        <p:spPr>
          <a:xfrm>
            <a:off x="5346063" y="3422475"/>
            <a:ext cx="1016334" cy="845100"/>
          </a:xfrm>
          <a:prstGeom prst="flowChartDocument">
            <a:avLst/>
          </a:prstGeom>
          <a:solidFill>
            <a:srgbClr val="E6E6E6"/>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onsolas"/>
                <a:ea typeface="Consolas"/>
                <a:cs typeface="Consolas"/>
                <a:sym typeface="Consolas"/>
              </a:rPr>
              <a:t>Test.h</a:t>
            </a:r>
            <a:endParaRPr>
              <a:solidFill>
                <a:schemeClr val="dk1"/>
              </a:solidFill>
              <a:latin typeface="Consolas"/>
              <a:ea typeface="Consolas"/>
              <a:cs typeface="Consolas"/>
              <a:sym typeface="Consolas"/>
            </a:endParaRPr>
          </a:p>
        </p:txBody>
      </p:sp>
      <p:sp>
        <p:nvSpPr>
          <p:cNvPr id="225" name="Google Shape;225;p35"/>
          <p:cNvSpPr/>
          <p:nvPr/>
        </p:nvSpPr>
        <p:spPr>
          <a:xfrm>
            <a:off x="5346063" y="4457582"/>
            <a:ext cx="1016334" cy="845100"/>
          </a:xfrm>
          <a:prstGeom prst="flowChartDocument">
            <a:avLst/>
          </a:prstGeom>
          <a:solidFill>
            <a:srgbClr val="E6E6E6"/>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onsolas"/>
                <a:ea typeface="Consolas"/>
                <a:cs typeface="Consolas"/>
                <a:sym typeface="Consolas"/>
              </a:rPr>
              <a:t>Test_c.c</a:t>
            </a:r>
            <a:endParaRPr>
              <a:solidFill>
                <a:schemeClr val="dk1"/>
              </a:solidFill>
              <a:latin typeface="Consolas"/>
              <a:ea typeface="Consolas"/>
              <a:cs typeface="Consolas"/>
              <a:sym typeface="Consolas"/>
            </a:endParaRPr>
          </a:p>
        </p:txBody>
      </p:sp>
      <p:sp>
        <p:nvSpPr>
          <p:cNvPr id="226" name="Google Shape;226;p35"/>
          <p:cNvSpPr/>
          <p:nvPr/>
        </p:nvSpPr>
        <p:spPr>
          <a:xfrm>
            <a:off x="5346063" y="2387369"/>
            <a:ext cx="1016334" cy="845100"/>
          </a:xfrm>
          <a:prstGeom prst="flowChartDocument">
            <a:avLst/>
          </a:prstGeom>
          <a:solidFill>
            <a:srgbClr val="E6E6E6"/>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onsolas"/>
                <a:ea typeface="Consolas"/>
                <a:cs typeface="Consolas"/>
                <a:sym typeface="Consolas"/>
              </a:rPr>
              <a:t>Test_s.c</a:t>
            </a:r>
            <a:endParaRPr>
              <a:solidFill>
                <a:schemeClr val="dk1"/>
              </a:solidFill>
              <a:latin typeface="Consolas"/>
              <a:ea typeface="Consolas"/>
              <a:cs typeface="Consolas"/>
              <a:sym typeface="Consolas"/>
            </a:endParaRPr>
          </a:p>
        </p:txBody>
      </p:sp>
      <p:cxnSp>
        <p:nvCxnSpPr>
          <p:cNvPr id="227" name="Google Shape;227;p35"/>
          <p:cNvCxnSpPr>
            <a:stCxn id="223" idx="3"/>
            <a:endCxn id="226" idx="1"/>
          </p:cNvCxnSpPr>
          <p:nvPr/>
        </p:nvCxnSpPr>
        <p:spPr>
          <a:xfrm flipH="1" rot="10800000">
            <a:off x="3897710" y="2810032"/>
            <a:ext cx="1448400" cy="1035000"/>
          </a:xfrm>
          <a:prstGeom prst="bentConnector3">
            <a:avLst>
              <a:gd fmla="val 49998" name="adj1"/>
            </a:avLst>
          </a:prstGeom>
          <a:noFill/>
          <a:ln cap="flat" cmpd="sng" w="9525">
            <a:solidFill>
              <a:schemeClr val="dk2"/>
            </a:solidFill>
            <a:prstDash val="solid"/>
            <a:round/>
            <a:headEnd len="med" w="med" type="none"/>
            <a:tailEnd len="med" w="med" type="stealth"/>
          </a:ln>
        </p:spPr>
      </p:cxnSp>
      <p:cxnSp>
        <p:nvCxnSpPr>
          <p:cNvPr id="228" name="Google Shape;228;p35"/>
          <p:cNvCxnSpPr>
            <a:stCxn id="223" idx="3"/>
            <a:endCxn id="224" idx="1"/>
          </p:cNvCxnSpPr>
          <p:nvPr/>
        </p:nvCxnSpPr>
        <p:spPr>
          <a:xfrm>
            <a:off x="3897710" y="3845032"/>
            <a:ext cx="1448400" cy="600"/>
          </a:xfrm>
          <a:prstGeom prst="bentConnector3">
            <a:avLst>
              <a:gd fmla="val 49998" name="adj1"/>
            </a:avLst>
          </a:prstGeom>
          <a:noFill/>
          <a:ln cap="flat" cmpd="sng" w="9525">
            <a:solidFill>
              <a:schemeClr val="dk2"/>
            </a:solidFill>
            <a:prstDash val="solid"/>
            <a:round/>
            <a:headEnd len="med" w="med" type="none"/>
            <a:tailEnd len="med" w="med" type="stealth"/>
          </a:ln>
        </p:spPr>
      </p:cxnSp>
      <p:cxnSp>
        <p:nvCxnSpPr>
          <p:cNvPr id="229" name="Google Shape;229;p35"/>
          <p:cNvCxnSpPr>
            <a:stCxn id="223" idx="3"/>
            <a:endCxn id="225" idx="1"/>
          </p:cNvCxnSpPr>
          <p:nvPr/>
        </p:nvCxnSpPr>
        <p:spPr>
          <a:xfrm>
            <a:off x="3897710" y="3845032"/>
            <a:ext cx="1448400" cy="1035000"/>
          </a:xfrm>
          <a:prstGeom prst="bentConnector3">
            <a:avLst>
              <a:gd fmla="val 49998" name="adj1"/>
            </a:avLst>
          </a:prstGeom>
          <a:noFill/>
          <a:ln cap="flat" cmpd="sng" w="9525">
            <a:solidFill>
              <a:schemeClr val="dk2"/>
            </a:solidFill>
            <a:prstDash val="solid"/>
            <a:round/>
            <a:headEnd len="med" w="med" type="none"/>
            <a:tailEnd len="med" w="med" type="stealth"/>
          </a:ln>
        </p:spPr>
      </p:cxnSp>
      <p:cxnSp>
        <p:nvCxnSpPr>
          <p:cNvPr id="230" name="Google Shape;230;p35"/>
          <p:cNvCxnSpPr>
            <a:stCxn id="226" idx="3"/>
            <a:endCxn id="220" idx="1"/>
          </p:cNvCxnSpPr>
          <p:nvPr/>
        </p:nvCxnSpPr>
        <p:spPr>
          <a:xfrm flipH="1" rot="10800000">
            <a:off x="6362397" y="2438819"/>
            <a:ext cx="514500" cy="371100"/>
          </a:xfrm>
          <a:prstGeom prst="bentConnector3">
            <a:avLst>
              <a:gd fmla="val 50014" name="adj1"/>
            </a:avLst>
          </a:prstGeom>
          <a:noFill/>
          <a:ln cap="flat" cmpd="sng" w="28575">
            <a:solidFill>
              <a:schemeClr val="dk2"/>
            </a:solidFill>
            <a:prstDash val="solid"/>
            <a:round/>
            <a:headEnd len="med" w="med" type="none"/>
            <a:tailEnd len="med" w="med" type="stealth"/>
          </a:ln>
        </p:spPr>
      </p:cxnSp>
      <p:cxnSp>
        <p:nvCxnSpPr>
          <p:cNvPr id="231" name="Google Shape;231;p35"/>
          <p:cNvCxnSpPr>
            <a:stCxn id="224" idx="3"/>
            <a:endCxn id="220" idx="1"/>
          </p:cNvCxnSpPr>
          <p:nvPr/>
        </p:nvCxnSpPr>
        <p:spPr>
          <a:xfrm flipH="1" rot="10800000">
            <a:off x="6362397" y="2438925"/>
            <a:ext cx="514500" cy="1406100"/>
          </a:xfrm>
          <a:prstGeom prst="bentConnector3">
            <a:avLst>
              <a:gd fmla="val 50014" name="adj1"/>
            </a:avLst>
          </a:prstGeom>
          <a:noFill/>
          <a:ln cap="flat" cmpd="sng" w="28575">
            <a:solidFill>
              <a:schemeClr val="dk2"/>
            </a:solidFill>
            <a:prstDash val="solid"/>
            <a:round/>
            <a:headEnd len="med" w="med" type="none"/>
            <a:tailEnd len="med" w="med" type="stealth"/>
          </a:ln>
        </p:spPr>
      </p:cxnSp>
      <p:cxnSp>
        <p:nvCxnSpPr>
          <p:cNvPr id="232" name="Google Shape;232;p35"/>
          <p:cNvCxnSpPr>
            <a:stCxn id="224" idx="3"/>
            <a:endCxn id="221" idx="1"/>
          </p:cNvCxnSpPr>
          <p:nvPr/>
        </p:nvCxnSpPr>
        <p:spPr>
          <a:xfrm>
            <a:off x="6362397" y="3845025"/>
            <a:ext cx="514500" cy="1406100"/>
          </a:xfrm>
          <a:prstGeom prst="bentConnector3">
            <a:avLst>
              <a:gd fmla="val 50014" name="adj1"/>
            </a:avLst>
          </a:prstGeom>
          <a:noFill/>
          <a:ln cap="flat" cmpd="sng" w="28575">
            <a:solidFill>
              <a:schemeClr val="dk2"/>
            </a:solidFill>
            <a:prstDash val="solid"/>
            <a:round/>
            <a:headEnd len="med" w="med" type="none"/>
            <a:tailEnd len="med" w="med" type="stealth"/>
          </a:ln>
        </p:spPr>
      </p:cxnSp>
      <p:cxnSp>
        <p:nvCxnSpPr>
          <p:cNvPr id="233" name="Google Shape;233;p35"/>
          <p:cNvCxnSpPr>
            <a:stCxn id="225" idx="3"/>
            <a:endCxn id="221" idx="1"/>
          </p:cNvCxnSpPr>
          <p:nvPr/>
        </p:nvCxnSpPr>
        <p:spPr>
          <a:xfrm>
            <a:off x="6362397" y="4880132"/>
            <a:ext cx="514500" cy="371100"/>
          </a:xfrm>
          <a:prstGeom prst="bentConnector3">
            <a:avLst>
              <a:gd fmla="val 50014" name="adj1"/>
            </a:avLst>
          </a:prstGeom>
          <a:noFill/>
          <a:ln cap="flat" cmpd="sng" w="28575">
            <a:solidFill>
              <a:schemeClr val="dk2"/>
            </a:solidFill>
            <a:prstDash val="solid"/>
            <a:round/>
            <a:headEnd len="med" w="med" type="none"/>
            <a:tailEnd len="med" w="med" type="stealth"/>
          </a:ln>
        </p:spPr>
      </p:cxnSp>
      <p:cxnSp>
        <p:nvCxnSpPr>
          <p:cNvPr id="234" name="Google Shape;234;p35"/>
          <p:cNvCxnSpPr/>
          <p:nvPr/>
        </p:nvCxnSpPr>
        <p:spPr>
          <a:xfrm rot="10800000">
            <a:off x="8060088" y="3096988"/>
            <a:ext cx="0" cy="1496100"/>
          </a:xfrm>
          <a:prstGeom prst="straightConnector1">
            <a:avLst/>
          </a:prstGeom>
          <a:noFill/>
          <a:ln cap="flat" cmpd="sng" w="28575">
            <a:solidFill>
              <a:schemeClr val="dk2"/>
            </a:solidFill>
            <a:prstDash val="solid"/>
            <a:round/>
            <a:headEnd len="med" w="med" type="none"/>
            <a:tailEnd len="med" w="med" type="triangle"/>
          </a:ln>
        </p:spPr>
      </p:cxnSp>
      <p:cxnSp>
        <p:nvCxnSpPr>
          <p:cNvPr id="235" name="Google Shape;235;p35"/>
          <p:cNvCxnSpPr/>
          <p:nvPr/>
        </p:nvCxnSpPr>
        <p:spPr>
          <a:xfrm flipH="1" rot="10800000">
            <a:off x="3897710" y="2810032"/>
            <a:ext cx="1448400" cy="1035000"/>
          </a:xfrm>
          <a:prstGeom prst="bentConnector3">
            <a:avLst>
              <a:gd fmla="val 49998" name="adj1"/>
            </a:avLst>
          </a:prstGeom>
          <a:noFill/>
          <a:ln cap="flat" cmpd="sng" w="28575">
            <a:solidFill>
              <a:schemeClr val="dk2"/>
            </a:solidFill>
            <a:prstDash val="solid"/>
            <a:round/>
            <a:headEnd len="med" w="med" type="none"/>
            <a:tailEnd len="med" w="med" type="stealth"/>
          </a:ln>
        </p:spPr>
      </p:cxnSp>
      <p:cxnSp>
        <p:nvCxnSpPr>
          <p:cNvPr id="236" name="Google Shape;236;p35"/>
          <p:cNvCxnSpPr/>
          <p:nvPr/>
        </p:nvCxnSpPr>
        <p:spPr>
          <a:xfrm>
            <a:off x="3897710" y="3845032"/>
            <a:ext cx="1448400" cy="600"/>
          </a:xfrm>
          <a:prstGeom prst="bentConnector3">
            <a:avLst>
              <a:gd fmla="val 49998" name="adj1"/>
            </a:avLst>
          </a:prstGeom>
          <a:noFill/>
          <a:ln cap="flat" cmpd="sng" w="28575">
            <a:solidFill>
              <a:schemeClr val="dk2"/>
            </a:solidFill>
            <a:prstDash val="solid"/>
            <a:round/>
            <a:headEnd len="med" w="med" type="none"/>
            <a:tailEnd len="med" w="med" type="stealth"/>
          </a:ln>
        </p:spPr>
      </p:cxnSp>
      <p:cxnSp>
        <p:nvCxnSpPr>
          <p:cNvPr id="237" name="Google Shape;237;p35"/>
          <p:cNvCxnSpPr/>
          <p:nvPr/>
        </p:nvCxnSpPr>
        <p:spPr>
          <a:xfrm>
            <a:off x="3897710" y="3845032"/>
            <a:ext cx="1448400" cy="1035000"/>
          </a:xfrm>
          <a:prstGeom prst="bentConnector3">
            <a:avLst>
              <a:gd fmla="val 49998" name="adj1"/>
            </a:avLst>
          </a:prstGeom>
          <a:noFill/>
          <a:ln cap="flat" cmpd="sng" w="28575">
            <a:solidFill>
              <a:schemeClr val="dk2"/>
            </a:solidFill>
            <a:prstDash val="solid"/>
            <a:round/>
            <a:headEnd len="med" w="med" type="none"/>
            <a:tailEnd len="med" w="med" type="stealth"/>
          </a:ln>
        </p:spPr>
      </p:cxnSp>
      <p:sp>
        <p:nvSpPr>
          <p:cNvPr id="238" name="Google Shape;238;p35"/>
          <p:cNvSpPr/>
          <p:nvPr/>
        </p:nvSpPr>
        <p:spPr>
          <a:xfrm>
            <a:off x="4148175" y="3645250"/>
            <a:ext cx="947400" cy="400200"/>
          </a:xfrm>
          <a:prstGeom prst="flowChartAlternateProcess">
            <a:avLst/>
          </a:prstGeom>
          <a:solidFill>
            <a:srgbClr val="3C3C3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solidFill>
                  <a:schemeClr val="lt1"/>
                </a:solidFill>
                <a:latin typeface="Consolas"/>
                <a:ea typeface="Consolas"/>
                <a:cs typeface="Consolas"/>
                <a:sym typeface="Consolas"/>
              </a:rPr>
              <a:t>MIDL.exe</a:t>
            </a:r>
            <a:endParaRPr b="1" sz="1100">
              <a:solidFill>
                <a:schemeClr val="lt1"/>
              </a:solidFill>
              <a:latin typeface="Consolas"/>
              <a:ea typeface="Consolas"/>
              <a:cs typeface="Consolas"/>
              <a:sym typeface="Consolas"/>
            </a:endParaRPr>
          </a:p>
        </p:txBody>
      </p:sp>
      <p:sp>
        <p:nvSpPr>
          <p:cNvPr id="239" name="Google Shape;239;p35"/>
          <p:cNvSpPr txBox="1"/>
          <p:nvPr/>
        </p:nvSpPr>
        <p:spPr>
          <a:xfrm>
            <a:off x="7219600" y="3644925"/>
            <a:ext cx="16809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Consolas"/>
                <a:ea typeface="Consolas"/>
                <a:cs typeface="Consolas"/>
                <a:sym typeface="Consolas"/>
              </a:rPr>
              <a:t>Foo(5, “Hello”)</a:t>
            </a:r>
            <a:endParaRPr>
              <a:solidFill>
                <a:schemeClr val="lt1"/>
              </a:solidFill>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Endpoints</a:t>
            </a:r>
            <a:endParaRPr/>
          </a:p>
        </p:txBody>
      </p:sp>
      <p:sp>
        <p:nvSpPr>
          <p:cNvPr id="246" name="Google Shape;246;p36"/>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GB" sz="2800">
                <a:solidFill>
                  <a:schemeClr val="lt1"/>
                </a:solidFill>
              </a:rPr>
              <a:t>The server registers an </a:t>
            </a:r>
            <a:r>
              <a:rPr i="1" lang="en-GB" sz="2800">
                <a:solidFill>
                  <a:schemeClr val="lt1"/>
                </a:solidFill>
              </a:rPr>
              <a:t>endpoint</a:t>
            </a:r>
            <a:r>
              <a:rPr lang="en-GB" sz="2800">
                <a:solidFill>
                  <a:schemeClr val="lt1"/>
                </a:solidFill>
              </a:rPr>
              <a:t> using a certain </a:t>
            </a:r>
            <a:r>
              <a:rPr i="1" lang="en-GB" sz="2800">
                <a:solidFill>
                  <a:schemeClr val="lt1"/>
                </a:solidFill>
              </a:rPr>
              <a:t>transport</a:t>
            </a:r>
            <a:endParaRPr sz="2800">
              <a:solidFill>
                <a:schemeClr val="lt1"/>
              </a:solidFill>
            </a:endParaRPr>
          </a:p>
          <a:p>
            <a:pPr indent="0" lvl="0" marL="0" rtl="0" algn="l">
              <a:lnSpc>
                <a:spcPct val="150000"/>
              </a:lnSpc>
              <a:spcBef>
                <a:spcPts val="1000"/>
              </a:spcBef>
              <a:spcAft>
                <a:spcPts val="0"/>
              </a:spcAft>
              <a:buNone/>
            </a:pPr>
            <a:r>
              <a:t/>
            </a:r>
            <a:endParaRPr sz="2800">
              <a:solidFill>
                <a:schemeClr val="lt1"/>
              </a:solidFill>
            </a:endParaRPr>
          </a:p>
          <a:p>
            <a:pPr indent="0" lvl="0" marL="0" rtl="0" algn="l">
              <a:lnSpc>
                <a:spcPct val="150000"/>
              </a:lnSpc>
              <a:spcBef>
                <a:spcPts val="1000"/>
              </a:spcBef>
              <a:spcAft>
                <a:spcPts val="0"/>
              </a:spcAft>
              <a:buNone/>
            </a:pPr>
            <a:r>
              <a:t/>
            </a:r>
            <a:endParaRPr sz="2800">
              <a:solidFill>
                <a:schemeClr val="lt1"/>
              </a:solidFill>
            </a:endParaRPr>
          </a:p>
          <a:p>
            <a:pPr indent="0" lvl="0" marL="0" rtl="0" algn="l">
              <a:lnSpc>
                <a:spcPct val="150000"/>
              </a:lnSpc>
              <a:spcBef>
                <a:spcPts val="1000"/>
              </a:spcBef>
              <a:spcAft>
                <a:spcPts val="0"/>
              </a:spcAft>
              <a:buNone/>
            </a:pPr>
            <a:r>
              <a:t/>
            </a:r>
            <a:endParaRPr sz="2800">
              <a:solidFill>
                <a:schemeClr val="lt1"/>
              </a:solidFill>
            </a:endParaRPr>
          </a:p>
          <a:p>
            <a:pPr indent="0" lvl="0" marL="0" rtl="0" algn="l">
              <a:spcBef>
                <a:spcPts val="500"/>
              </a:spcBef>
              <a:spcAft>
                <a:spcPts val="0"/>
              </a:spcAft>
              <a:buNone/>
            </a:pPr>
            <a:r>
              <a:t/>
            </a:r>
            <a:endParaRPr/>
          </a:p>
        </p:txBody>
      </p:sp>
      <p:graphicFrame>
        <p:nvGraphicFramePr>
          <p:cNvPr id="247" name="Google Shape;247;p36"/>
          <p:cNvGraphicFramePr/>
          <p:nvPr/>
        </p:nvGraphicFramePr>
        <p:xfrm>
          <a:off x="3012375" y="2130300"/>
          <a:ext cx="3000000" cy="3000000"/>
        </p:xfrm>
        <a:graphic>
          <a:graphicData uri="http://schemas.openxmlformats.org/drawingml/2006/table">
            <a:tbl>
              <a:tblPr>
                <a:noFill/>
                <a:tableStyleId>{2E3CD7F0-916D-4E7B-B868-F57B7D52C53D}</a:tableStyleId>
              </a:tblPr>
              <a:tblGrid>
                <a:gridCol w="2055750"/>
                <a:gridCol w="2055750"/>
                <a:gridCol w="2055750"/>
              </a:tblGrid>
              <a:tr h="396200">
                <a:tc>
                  <a:txBody>
                    <a:bodyPr/>
                    <a:lstStyle/>
                    <a:p>
                      <a:pPr indent="0" lvl="0" marL="0" rtl="0" algn="ctr">
                        <a:spcBef>
                          <a:spcPts val="0"/>
                        </a:spcBef>
                        <a:spcAft>
                          <a:spcPts val="0"/>
                        </a:spcAft>
                        <a:buNone/>
                      </a:pPr>
                      <a:r>
                        <a:rPr b="1" lang="en-GB">
                          <a:latin typeface="Lato"/>
                          <a:ea typeface="Lato"/>
                          <a:cs typeface="Lato"/>
                          <a:sym typeface="Lato"/>
                        </a:rPr>
                        <a:t>Transports</a:t>
                      </a:r>
                      <a:endParaRPr b="1">
                        <a:latin typeface="Lato"/>
                        <a:ea typeface="Lato"/>
                        <a:cs typeface="Lato"/>
                        <a:sym typeface="Lato"/>
                      </a:endParaRPr>
                    </a:p>
                  </a:txBody>
                  <a:tcPr marT="91425" marB="91425" marR="91425" marL="91425">
                    <a:solidFill>
                      <a:schemeClr val="dk2"/>
                    </a:solidFill>
                  </a:tcPr>
                </a:tc>
                <a:tc>
                  <a:txBody>
                    <a:bodyPr/>
                    <a:lstStyle/>
                    <a:p>
                      <a:pPr indent="0" lvl="0" marL="0" rtl="0" algn="ctr">
                        <a:spcBef>
                          <a:spcPts val="0"/>
                        </a:spcBef>
                        <a:spcAft>
                          <a:spcPts val="0"/>
                        </a:spcAft>
                        <a:buNone/>
                      </a:pPr>
                      <a:r>
                        <a:rPr b="1" lang="en-GB">
                          <a:latin typeface="Lato"/>
                          <a:ea typeface="Lato"/>
                          <a:cs typeface="Lato"/>
                          <a:sym typeface="Lato"/>
                        </a:rPr>
                        <a:t>Protocol Sequence</a:t>
                      </a:r>
                      <a:endParaRPr b="1">
                        <a:latin typeface="Lato"/>
                        <a:ea typeface="Lato"/>
                        <a:cs typeface="Lato"/>
                        <a:sym typeface="Lato"/>
                      </a:endParaRPr>
                    </a:p>
                  </a:txBody>
                  <a:tcPr marT="91425" marB="91425" marR="91425" marL="91425">
                    <a:solidFill>
                      <a:schemeClr val="dk2"/>
                    </a:solidFill>
                  </a:tcPr>
                </a:tc>
                <a:tc>
                  <a:txBody>
                    <a:bodyPr/>
                    <a:lstStyle/>
                    <a:p>
                      <a:pPr indent="0" lvl="0" marL="0" rtl="0" algn="ctr">
                        <a:spcBef>
                          <a:spcPts val="0"/>
                        </a:spcBef>
                        <a:spcAft>
                          <a:spcPts val="0"/>
                        </a:spcAft>
                        <a:buNone/>
                      </a:pPr>
                      <a:r>
                        <a:rPr b="1" lang="en-GB">
                          <a:solidFill>
                            <a:schemeClr val="dk1"/>
                          </a:solidFill>
                          <a:latin typeface="Lato"/>
                          <a:ea typeface="Lato"/>
                          <a:cs typeface="Lato"/>
                          <a:sym typeface="Lato"/>
                        </a:rPr>
                        <a:t>Endpoints</a:t>
                      </a:r>
                      <a:endParaRPr>
                        <a:latin typeface="Lato"/>
                        <a:ea typeface="Lato"/>
                        <a:cs typeface="Lato"/>
                        <a:sym typeface="Lato"/>
                      </a:endParaRPr>
                    </a:p>
                  </a:txBody>
                  <a:tcPr marT="91425" marB="91425" marR="91425" marL="91425">
                    <a:solidFill>
                      <a:schemeClr val="dk2"/>
                    </a:solidFill>
                  </a:tcPr>
                </a:tc>
              </a:tr>
              <a:tr h="886950">
                <a:tc>
                  <a:txBody>
                    <a:bodyPr/>
                    <a:lstStyle/>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TCP</a:t>
                      </a:r>
                      <a:endParaRPr>
                        <a:solidFill>
                          <a:schemeClr val="lt1"/>
                        </a:solidFill>
                        <a:latin typeface="Lato"/>
                        <a:ea typeface="Lato"/>
                        <a:cs typeface="Lato"/>
                        <a:sym typeface="Lato"/>
                      </a:endParaRPr>
                    </a:p>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Named pipe</a:t>
                      </a:r>
                      <a:endParaRPr>
                        <a:solidFill>
                          <a:schemeClr val="lt1"/>
                        </a:solidFill>
                        <a:latin typeface="Lato"/>
                        <a:ea typeface="Lato"/>
                        <a:cs typeface="Lato"/>
                        <a:sym typeface="Lato"/>
                      </a:endParaRPr>
                    </a:p>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UDP</a:t>
                      </a:r>
                      <a:endParaRPr>
                        <a:solidFill>
                          <a:schemeClr val="lt1"/>
                        </a:solidFill>
                        <a:latin typeface="Lato"/>
                        <a:ea typeface="Lato"/>
                        <a:cs typeface="Lato"/>
                        <a:sym typeface="Lato"/>
                      </a:endParaRPr>
                    </a:p>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ALPC</a:t>
                      </a:r>
                      <a:endParaRPr>
                        <a:solidFill>
                          <a:schemeClr val="lt1"/>
                        </a:solidFill>
                        <a:latin typeface="Lato"/>
                        <a:ea typeface="Lato"/>
                        <a:cs typeface="Lato"/>
                        <a:sym typeface="Lato"/>
                      </a:endParaRPr>
                    </a:p>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HTTP</a:t>
                      </a:r>
                      <a:endParaRPr>
                        <a:solidFill>
                          <a:schemeClr val="lt1"/>
                        </a:solidFill>
                        <a:latin typeface="Lato"/>
                        <a:ea typeface="Lato"/>
                        <a:cs typeface="Lato"/>
                        <a:sym typeface="Lato"/>
                      </a:endParaRPr>
                    </a:p>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Hyper-V socket</a:t>
                      </a:r>
                      <a:endParaRPr>
                        <a:solidFill>
                          <a:schemeClr val="lt1"/>
                        </a:solidFill>
                        <a:latin typeface="Lato"/>
                        <a:ea typeface="Lato"/>
                        <a:cs typeface="Lato"/>
                        <a:sym typeface="Lato"/>
                      </a:endParaRPr>
                    </a:p>
                  </a:txBody>
                  <a:tcPr marT="91425" marB="91425" marR="91425" marL="91425"/>
                </a:tc>
                <a:tc>
                  <a:txBody>
                    <a:bodyPr/>
                    <a:lstStyle/>
                    <a:p>
                      <a:pPr indent="0" lvl="0" marL="0" rtl="0" algn="ctr">
                        <a:lnSpc>
                          <a:spcPct val="115000"/>
                        </a:lnSpc>
                        <a:spcBef>
                          <a:spcPts val="0"/>
                        </a:spcBef>
                        <a:spcAft>
                          <a:spcPts val="0"/>
                        </a:spcAft>
                        <a:buNone/>
                      </a:pPr>
                      <a:r>
                        <a:rPr lang="en-GB">
                          <a:solidFill>
                            <a:schemeClr val="lt1"/>
                          </a:solidFill>
                          <a:latin typeface="Consolas"/>
                          <a:ea typeface="Consolas"/>
                          <a:cs typeface="Consolas"/>
                          <a:sym typeface="Consolas"/>
                        </a:rPr>
                        <a:t>ncacn_ip_tcp</a:t>
                      </a:r>
                      <a:endParaRPr>
                        <a:solidFill>
                          <a:schemeClr val="lt1"/>
                        </a:solidFill>
                        <a:latin typeface="Consolas"/>
                        <a:ea typeface="Consolas"/>
                        <a:cs typeface="Consolas"/>
                        <a:sym typeface="Consolas"/>
                      </a:endParaRPr>
                    </a:p>
                    <a:p>
                      <a:pPr indent="0" lvl="0" marL="0" rtl="0" algn="ctr">
                        <a:lnSpc>
                          <a:spcPct val="115000"/>
                        </a:lnSpc>
                        <a:spcBef>
                          <a:spcPts val="0"/>
                        </a:spcBef>
                        <a:spcAft>
                          <a:spcPts val="0"/>
                        </a:spcAft>
                        <a:buNone/>
                      </a:pPr>
                      <a:r>
                        <a:rPr lang="en-GB">
                          <a:solidFill>
                            <a:schemeClr val="lt1"/>
                          </a:solidFill>
                          <a:latin typeface="Consolas"/>
                          <a:ea typeface="Consolas"/>
                          <a:cs typeface="Consolas"/>
                          <a:sym typeface="Consolas"/>
                        </a:rPr>
                        <a:t>ncacn_np</a:t>
                      </a:r>
                      <a:endParaRPr>
                        <a:solidFill>
                          <a:schemeClr val="lt1"/>
                        </a:solidFill>
                        <a:latin typeface="Consolas"/>
                        <a:ea typeface="Consolas"/>
                        <a:cs typeface="Consolas"/>
                        <a:sym typeface="Consolas"/>
                      </a:endParaRPr>
                    </a:p>
                    <a:p>
                      <a:pPr indent="0" lvl="0" marL="0" rtl="0" algn="ctr">
                        <a:lnSpc>
                          <a:spcPct val="115000"/>
                        </a:lnSpc>
                        <a:spcBef>
                          <a:spcPts val="0"/>
                        </a:spcBef>
                        <a:spcAft>
                          <a:spcPts val="0"/>
                        </a:spcAft>
                        <a:buNone/>
                      </a:pPr>
                      <a:r>
                        <a:rPr lang="en-GB">
                          <a:solidFill>
                            <a:schemeClr val="lt1"/>
                          </a:solidFill>
                          <a:latin typeface="Consolas"/>
                          <a:ea typeface="Consolas"/>
                          <a:cs typeface="Consolas"/>
                          <a:sym typeface="Consolas"/>
                        </a:rPr>
                        <a:t>ncadg_ip_udp</a:t>
                      </a:r>
                      <a:endParaRPr>
                        <a:solidFill>
                          <a:schemeClr val="lt1"/>
                        </a:solidFill>
                        <a:latin typeface="Consolas"/>
                        <a:ea typeface="Consolas"/>
                        <a:cs typeface="Consolas"/>
                        <a:sym typeface="Consolas"/>
                      </a:endParaRPr>
                    </a:p>
                    <a:p>
                      <a:pPr indent="0" lvl="0" marL="0" rtl="0" algn="ctr">
                        <a:lnSpc>
                          <a:spcPct val="115000"/>
                        </a:lnSpc>
                        <a:spcBef>
                          <a:spcPts val="0"/>
                        </a:spcBef>
                        <a:spcAft>
                          <a:spcPts val="0"/>
                        </a:spcAft>
                        <a:buNone/>
                      </a:pPr>
                      <a:r>
                        <a:rPr lang="en-GB">
                          <a:solidFill>
                            <a:schemeClr val="lt1"/>
                          </a:solidFill>
                          <a:latin typeface="Consolas"/>
                          <a:ea typeface="Consolas"/>
                          <a:cs typeface="Consolas"/>
                          <a:sym typeface="Consolas"/>
                        </a:rPr>
                        <a:t>ncalrpc</a:t>
                      </a:r>
                      <a:endParaRPr>
                        <a:solidFill>
                          <a:schemeClr val="lt1"/>
                        </a:solidFill>
                        <a:latin typeface="Consolas"/>
                        <a:ea typeface="Consolas"/>
                        <a:cs typeface="Consolas"/>
                        <a:sym typeface="Consolas"/>
                      </a:endParaRPr>
                    </a:p>
                    <a:p>
                      <a:pPr indent="0" lvl="0" marL="0" rtl="0" algn="ctr">
                        <a:lnSpc>
                          <a:spcPct val="115000"/>
                        </a:lnSpc>
                        <a:spcBef>
                          <a:spcPts val="0"/>
                        </a:spcBef>
                        <a:spcAft>
                          <a:spcPts val="0"/>
                        </a:spcAft>
                        <a:buNone/>
                      </a:pPr>
                      <a:r>
                        <a:rPr lang="en-GB">
                          <a:solidFill>
                            <a:schemeClr val="lt1"/>
                          </a:solidFill>
                          <a:latin typeface="Consolas"/>
                          <a:ea typeface="Consolas"/>
                          <a:cs typeface="Consolas"/>
                          <a:sym typeface="Consolas"/>
                        </a:rPr>
                        <a:t>ncacn_http</a:t>
                      </a:r>
                      <a:endParaRPr>
                        <a:solidFill>
                          <a:schemeClr val="lt1"/>
                        </a:solidFill>
                        <a:latin typeface="Consolas"/>
                        <a:ea typeface="Consolas"/>
                        <a:cs typeface="Consolas"/>
                        <a:sym typeface="Consolas"/>
                      </a:endParaRPr>
                    </a:p>
                    <a:p>
                      <a:pPr indent="0" lvl="0" marL="0" rtl="0" algn="ctr">
                        <a:lnSpc>
                          <a:spcPct val="115000"/>
                        </a:lnSpc>
                        <a:spcBef>
                          <a:spcPts val="0"/>
                        </a:spcBef>
                        <a:spcAft>
                          <a:spcPts val="0"/>
                        </a:spcAft>
                        <a:buNone/>
                      </a:pPr>
                      <a:r>
                        <a:rPr lang="en-GB">
                          <a:solidFill>
                            <a:schemeClr val="lt1"/>
                          </a:solidFill>
                          <a:latin typeface="Consolas"/>
                          <a:ea typeface="Consolas"/>
                          <a:cs typeface="Consolas"/>
                          <a:sym typeface="Consolas"/>
                        </a:rPr>
                        <a:t>ncacn_hvsocket</a:t>
                      </a:r>
                      <a:endParaRPr>
                        <a:solidFill>
                          <a:schemeClr val="lt1"/>
                        </a:solidFill>
                        <a:latin typeface="Consolas"/>
                        <a:ea typeface="Consolas"/>
                        <a:cs typeface="Consolas"/>
                        <a:sym typeface="Consolas"/>
                      </a:endParaRPr>
                    </a:p>
                  </a:txBody>
                  <a:tcPr marT="91425" marB="91425" marR="91425" marL="91425"/>
                </a:tc>
                <a:tc>
                  <a:txBody>
                    <a:bodyPr/>
                    <a:lstStyle/>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&lt;port number&gt;</a:t>
                      </a:r>
                      <a:endParaRPr>
                        <a:solidFill>
                          <a:schemeClr val="lt1"/>
                        </a:solidFill>
                        <a:latin typeface="Lato"/>
                        <a:ea typeface="Lato"/>
                        <a:cs typeface="Lato"/>
                        <a:sym typeface="Lato"/>
                      </a:endParaRPr>
                    </a:p>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&lt;pipe name&gt;</a:t>
                      </a:r>
                      <a:endParaRPr>
                        <a:solidFill>
                          <a:schemeClr val="lt1"/>
                        </a:solidFill>
                        <a:latin typeface="Lato"/>
                        <a:ea typeface="Lato"/>
                        <a:cs typeface="Lato"/>
                        <a:sym typeface="Lato"/>
                      </a:endParaRPr>
                    </a:p>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&lt;port number&gt;</a:t>
                      </a:r>
                      <a:endParaRPr>
                        <a:solidFill>
                          <a:schemeClr val="lt1"/>
                        </a:solidFill>
                        <a:latin typeface="Lato"/>
                        <a:ea typeface="Lato"/>
                        <a:cs typeface="Lato"/>
                        <a:sym typeface="Lato"/>
                      </a:endParaRPr>
                    </a:p>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&lt;ALPC port&gt;</a:t>
                      </a:r>
                      <a:endParaRPr>
                        <a:solidFill>
                          <a:schemeClr val="lt1"/>
                        </a:solidFill>
                        <a:latin typeface="Lato"/>
                        <a:ea typeface="Lato"/>
                        <a:cs typeface="Lato"/>
                        <a:sym typeface="Lato"/>
                      </a:endParaRPr>
                    </a:p>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&lt;hostname&gt;</a:t>
                      </a:r>
                      <a:endParaRPr>
                        <a:solidFill>
                          <a:schemeClr val="lt1"/>
                        </a:solidFill>
                        <a:latin typeface="Lato"/>
                        <a:ea typeface="Lato"/>
                        <a:cs typeface="Lato"/>
                        <a:sym typeface="Lato"/>
                      </a:endParaRPr>
                    </a:p>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&lt;UUID&gt;</a:t>
                      </a:r>
                      <a:endParaRPr>
                        <a:solidFill>
                          <a:schemeClr val="lt1"/>
                        </a:solidFill>
                        <a:latin typeface="Lato"/>
                        <a:ea typeface="Lato"/>
                        <a:cs typeface="Lato"/>
                        <a:sym typeface="Lato"/>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7"/>
          <p:cNvSpPr txBox="1"/>
          <p:nvPr>
            <p:ph type="title"/>
          </p:nvPr>
        </p:nvSpPr>
        <p:spPr>
          <a:xfrm>
            <a:off x="682529" y="555475"/>
            <a:ext cx="55638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Well-Known Endpoints</a:t>
            </a:r>
            <a:endParaRPr/>
          </a:p>
        </p:txBody>
      </p:sp>
      <p:sp>
        <p:nvSpPr>
          <p:cNvPr id="254" name="Google Shape;254;p37"/>
          <p:cNvSpPr/>
          <p:nvPr/>
        </p:nvSpPr>
        <p:spPr>
          <a:xfrm>
            <a:off x="2281363"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255" name="Google Shape;255;p37"/>
          <p:cNvSpPr/>
          <p:nvPr/>
        </p:nvSpPr>
        <p:spPr>
          <a:xfrm>
            <a:off x="2281363"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cxnSp>
        <p:nvCxnSpPr>
          <p:cNvPr id="256" name="Google Shape;256;p37"/>
          <p:cNvCxnSpPr>
            <a:stCxn id="255" idx="0"/>
            <a:endCxn id="254" idx="2"/>
          </p:cNvCxnSpPr>
          <p:nvPr/>
        </p:nvCxnSpPr>
        <p:spPr>
          <a:xfrm rot="10800000">
            <a:off x="3464413" y="3096988"/>
            <a:ext cx="0" cy="1496100"/>
          </a:xfrm>
          <a:prstGeom prst="straightConnector1">
            <a:avLst/>
          </a:prstGeom>
          <a:noFill/>
          <a:ln cap="flat" cmpd="sng" w="28575">
            <a:solidFill>
              <a:schemeClr val="dk2"/>
            </a:solidFill>
            <a:prstDash val="solid"/>
            <a:round/>
            <a:headEnd len="med" w="med" type="none"/>
            <a:tailEnd len="med" w="med" type="triangle"/>
          </a:ln>
        </p:spPr>
      </p:cxnSp>
      <p:sp>
        <p:nvSpPr>
          <p:cNvPr id="257" name="Google Shape;257;p37"/>
          <p:cNvSpPr txBox="1"/>
          <p:nvPr/>
        </p:nvSpPr>
        <p:spPr>
          <a:xfrm>
            <a:off x="2192300" y="3644925"/>
            <a:ext cx="25440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Consolas"/>
                <a:ea typeface="Consolas"/>
                <a:cs typeface="Consolas"/>
                <a:sym typeface="Consolas"/>
              </a:rPr>
              <a:t>Foo(5, “Hello”)</a:t>
            </a:r>
            <a:endParaRPr>
              <a:solidFill>
                <a:schemeClr val="lt1"/>
              </a:solidFill>
              <a:latin typeface="Consolas"/>
              <a:ea typeface="Consolas"/>
              <a:cs typeface="Consolas"/>
              <a:sym typeface="Consolas"/>
            </a:endParaRPr>
          </a:p>
          <a:p>
            <a:pPr indent="0" lvl="0" marL="0" rtl="0" algn="ctr">
              <a:spcBef>
                <a:spcPts val="0"/>
              </a:spcBef>
              <a:spcAft>
                <a:spcPts val="0"/>
              </a:spcAft>
              <a:buNone/>
            </a:pPr>
            <a:r>
              <a:rPr lang="en-GB">
                <a:solidFill>
                  <a:schemeClr val="lt1"/>
                </a:solidFill>
                <a:latin typeface="Consolas"/>
                <a:ea typeface="Consolas"/>
                <a:cs typeface="Consolas"/>
                <a:sym typeface="Consolas"/>
              </a:rPr>
              <a:t>[TCP port 39776]</a:t>
            </a:r>
            <a:endParaRPr>
              <a:solidFill>
                <a:schemeClr val="lt1"/>
              </a:solidFill>
              <a:latin typeface="Consolas"/>
              <a:ea typeface="Consolas"/>
              <a:cs typeface="Consolas"/>
              <a:sym typeface="Consolas"/>
            </a:endParaRPr>
          </a:p>
        </p:txBody>
      </p:sp>
      <p:sp>
        <p:nvSpPr>
          <p:cNvPr id="258" name="Google Shape;258;p37"/>
          <p:cNvSpPr txBox="1"/>
          <p:nvPr>
            <p:ph type="title"/>
          </p:nvPr>
        </p:nvSpPr>
        <p:spPr>
          <a:xfrm>
            <a:off x="6246329" y="555475"/>
            <a:ext cx="55638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Dynamic Endpoints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type="title"/>
          </p:nvPr>
        </p:nvSpPr>
        <p:spPr>
          <a:xfrm>
            <a:off x="682529" y="555475"/>
            <a:ext cx="55638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Well-Known Endpoints</a:t>
            </a:r>
            <a:endParaRPr/>
          </a:p>
        </p:txBody>
      </p:sp>
      <p:sp>
        <p:nvSpPr>
          <p:cNvPr id="265" name="Google Shape;265;p38"/>
          <p:cNvSpPr/>
          <p:nvPr/>
        </p:nvSpPr>
        <p:spPr>
          <a:xfrm>
            <a:off x="2281363"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266" name="Google Shape;266;p38"/>
          <p:cNvSpPr/>
          <p:nvPr/>
        </p:nvSpPr>
        <p:spPr>
          <a:xfrm>
            <a:off x="2281363"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sp>
        <p:nvSpPr>
          <p:cNvPr id="267" name="Google Shape;267;p38"/>
          <p:cNvSpPr/>
          <p:nvPr/>
        </p:nvSpPr>
        <p:spPr>
          <a:xfrm>
            <a:off x="8784313"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268" name="Google Shape;268;p38"/>
          <p:cNvSpPr/>
          <p:nvPr/>
        </p:nvSpPr>
        <p:spPr>
          <a:xfrm>
            <a:off x="8784313"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sp>
        <p:nvSpPr>
          <p:cNvPr id="269" name="Google Shape;269;p38"/>
          <p:cNvSpPr txBox="1"/>
          <p:nvPr>
            <p:ph type="title"/>
          </p:nvPr>
        </p:nvSpPr>
        <p:spPr>
          <a:xfrm>
            <a:off x="6246329" y="555475"/>
            <a:ext cx="55638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Dynamic Endpoints</a:t>
            </a:r>
            <a:endParaRPr/>
          </a:p>
        </p:txBody>
      </p:sp>
      <p:sp>
        <p:nvSpPr>
          <p:cNvPr id="270" name="Google Shape;270;p38"/>
          <p:cNvSpPr/>
          <p:nvPr/>
        </p:nvSpPr>
        <p:spPr>
          <a:xfrm>
            <a:off x="6587275" y="1780850"/>
            <a:ext cx="1556400" cy="13161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EP Mapper</a:t>
            </a:r>
            <a:endParaRPr sz="1800">
              <a:latin typeface="Lato"/>
              <a:ea typeface="Lato"/>
              <a:cs typeface="Lato"/>
              <a:sym typeface="Lato"/>
            </a:endParaRPr>
          </a:p>
        </p:txBody>
      </p:sp>
      <p:cxnSp>
        <p:nvCxnSpPr>
          <p:cNvPr id="271" name="Google Shape;271;p38"/>
          <p:cNvCxnSpPr/>
          <p:nvPr/>
        </p:nvCxnSpPr>
        <p:spPr>
          <a:xfrm flipH="1" rot="5400000">
            <a:off x="7302475" y="3464750"/>
            <a:ext cx="2154300" cy="1418700"/>
          </a:xfrm>
          <a:prstGeom prst="bentConnector3">
            <a:avLst>
              <a:gd fmla="val 78" name="adj1"/>
            </a:avLst>
          </a:prstGeom>
          <a:noFill/>
          <a:ln cap="flat" cmpd="sng" w="28575">
            <a:solidFill>
              <a:schemeClr val="dk2"/>
            </a:solidFill>
            <a:prstDash val="solid"/>
            <a:round/>
            <a:headEnd len="med" w="med" type="none"/>
            <a:tailEnd len="med" w="med" type="stealth"/>
          </a:ln>
        </p:spPr>
      </p:cxnSp>
      <p:sp>
        <p:nvSpPr>
          <p:cNvPr id="272" name="Google Shape;272;p38"/>
          <p:cNvSpPr txBox="1"/>
          <p:nvPr/>
        </p:nvSpPr>
        <p:spPr>
          <a:xfrm>
            <a:off x="7266175" y="3429375"/>
            <a:ext cx="1624500" cy="831300"/>
          </a:xfrm>
          <a:prstGeom prst="rect">
            <a:avLst/>
          </a:prstGeom>
          <a:solidFill>
            <a:schemeClr val="dk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solidFill>
                  <a:schemeClr val="lt1"/>
                </a:solidFill>
                <a:latin typeface="Consolas"/>
                <a:ea typeface="Consolas"/>
                <a:cs typeface="Consolas"/>
                <a:sym typeface="Consolas"/>
              </a:rPr>
              <a:t>Hi I need server &lt;UUID&gt;</a:t>
            </a:r>
            <a:endParaRPr>
              <a:solidFill>
                <a:schemeClr val="lt1"/>
              </a:solidFill>
              <a:latin typeface="Consolas"/>
              <a:ea typeface="Consolas"/>
              <a:cs typeface="Consolas"/>
              <a:sym typeface="Consolas"/>
            </a:endParaRPr>
          </a:p>
          <a:p>
            <a:pPr indent="0" lvl="0" marL="0" rtl="0" algn="r">
              <a:spcBef>
                <a:spcPts val="0"/>
              </a:spcBef>
              <a:spcAft>
                <a:spcPts val="0"/>
              </a:spcAft>
              <a:buNone/>
            </a:pPr>
            <a:r>
              <a:rPr lang="en-GB">
                <a:solidFill>
                  <a:schemeClr val="lt1"/>
                </a:solidFill>
                <a:latin typeface="Consolas"/>
                <a:ea typeface="Consolas"/>
                <a:cs typeface="Consolas"/>
                <a:sym typeface="Consolas"/>
              </a:rPr>
              <a:t>[TCP port 135]</a:t>
            </a:r>
            <a:endParaRPr>
              <a:solidFill>
                <a:schemeClr val="lt1"/>
              </a:solidFill>
              <a:latin typeface="Consolas"/>
              <a:ea typeface="Consolas"/>
              <a:cs typeface="Consolas"/>
              <a:sym typeface="Consolas"/>
            </a:endParaRPr>
          </a:p>
        </p:txBody>
      </p:sp>
      <p:cxnSp>
        <p:nvCxnSpPr>
          <p:cNvPr id="273" name="Google Shape;273;p38"/>
          <p:cNvCxnSpPr/>
          <p:nvPr/>
        </p:nvCxnSpPr>
        <p:spPr>
          <a:xfrm rot="10800000">
            <a:off x="3464413" y="3096988"/>
            <a:ext cx="0" cy="1496100"/>
          </a:xfrm>
          <a:prstGeom prst="straightConnector1">
            <a:avLst/>
          </a:prstGeom>
          <a:noFill/>
          <a:ln cap="flat" cmpd="sng" w="28575">
            <a:solidFill>
              <a:schemeClr val="dk2"/>
            </a:solidFill>
            <a:prstDash val="solid"/>
            <a:round/>
            <a:headEnd len="med" w="med" type="none"/>
            <a:tailEnd len="med" w="med" type="triangle"/>
          </a:ln>
        </p:spPr>
      </p:cxnSp>
      <p:sp>
        <p:nvSpPr>
          <p:cNvPr id="274" name="Google Shape;274;p38"/>
          <p:cNvSpPr txBox="1"/>
          <p:nvPr/>
        </p:nvSpPr>
        <p:spPr>
          <a:xfrm>
            <a:off x="2192300" y="3644925"/>
            <a:ext cx="25440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Consolas"/>
                <a:ea typeface="Consolas"/>
                <a:cs typeface="Consolas"/>
                <a:sym typeface="Consolas"/>
              </a:rPr>
              <a:t>Foo(5, “Hello”)</a:t>
            </a:r>
            <a:endParaRPr>
              <a:solidFill>
                <a:schemeClr val="lt1"/>
              </a:solidFill>
              <a:latin typeface="Consolas"/>
              <a:ea typeface="Consolas"/>
              <a:cs typeface="Consolas"/>
              <a:sym typeface="Consolas"/>
            </a:endParaRPr>
          </a:p>
          <a:p>
            <a:pPr indent="0" lvl="0" marL="0" rtl="0" algn="ctr">
              <a:spcBef>
                <a:spcPts val="0"/>
              </a:spcBef>
              <a:spcAft>
                <a:spcPts val="0"/>
              </a:spcAft>
              <a:buNone/>
            </a:pPr>
            <a:r>
              <a:rPr lang="en-GB">
                <a:solidFill>
                  <a:schemeClr val="lt1"/>
                </a:solidFill>
                <a:latin typeface="Consolas"/>
                <a:ea typeface="Consolas"/>
                <a:cs typeface="Consolas"/>
                <a:sym typeface="Consolas"/>
              </a:rPr>
              <a:t>[TCP port 39776]</a:t>
            </a:r>
            <a:endParaRPr>
              <a:solidFill>
                <a:schemeClr val="lt1"/>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9"/>
          <p:cNvSpPr txBox="1"/>
          <p:nvPr>
            <p:ph type="title"/>
          </p:nvPr>
        </p:nvSpPr>
        <p:spPr>
          <a:xfrm>
            <a:off x="682529" y="555475"/>
            <a:ext cx="55638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Well-Known Endpoints</a:t>
            </a:r>
            <a:endParaRPr/>
          </a:p>
        </p:txBody>
      </p:sp>
      <p:sp>
        <p:nvSpPr>
          <p:cNvPr id="281" name="Google Shape;281;p39"/>
          <p:cNvSpPr/>
          <p:nvPr/>
        </p:nvSpPr>
        <p:spPr>
          <a:xfrm>
            <a:off x="2281363"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282" name="Google Shape;282;p39"/>
          <p:cNvSpPr/>
          <p:nvPr/>
        </p:nvSpPr>
        <p:spPr>
          <a:xfrm>
            <a:off x="2281363"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cxnSp>
        <p:nvCxnSpPr>
          <p:cNvPr id="283" name="Google Shape;283;p39"/>
          <p:cNvCxnSpPr>
            <a:stCxn id="282" idx="0"/>
            <a:endCxn id="281" idx="2"/>
          </p:cNvCxnSpPr>
          <p:nvPr/>
        </p:nvCxnSpPr>
        <p:spPr>
          <a:xfrm rot="10800000">
            <a:off x="3464413" y="3096988"/>
            <a:ext cx="0" cy="1496100"/>
          </a:xfrm>
          <a:prstGeom prst="straightConnector1">
            <a:avLst/>
          </a:prstGeom>
          <a:noFill/>
          <a:ln cap="flat" cmpd="sng" w="28575">
            <a:solidFill>
              <a:schemeClr val="dk2"/>
            </a:solidFill>
            <a:prstDash val="solid"/>
            <a:round/>
            <a:headEnd len="med" w="med" type="none"/>
            <a:tailEnd len="med" w="med" type="triangle"/>
          </a:ln>
        </p:spPr>
      </p:cxnSp>
      <p:sp>
        <p:nvSpPr>
          <p:cNvPr id="284" name="Google Shape;284;p39"/>
          <p:cNvSpPr txBox="1"/>
          <p:nvPr/>
        </p:nvSpPr>
        <p:spPr>
          <a:xfrm>
            <a:off x="2192300" y="3644925"/>
            <a:ext cx="25440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Consolas"/>
                <a:ea typeface="Consolas"/>
                <a:cs typeface="Consolas"/>
                <a:sym typeface="Consolas"/>
              </a:rPr>
              <a:t>Foo(5, “Hello”)</a:t>
            </a:r>
            <a:endParaRPr>
              <a:solidFill>
                <a:schemeClr val="lt1"/>
              </a:solidFill>
              <a:latin typeface="Consolas"/>
              <a:ea typeface="Consolas"/>
              <a:cs typeface="Consolas"/>
              <a:sym typeface="Consolas"/>
            </a:endParaRPr>
          </a:p>
          <a:p>
            <a:pPr indent="0" lvl="0" marL="0" rtl="0" algn="ctr">
              <a:spcBef>
                <a:spcPts val="0"/>
              </a:spcBef>
              <a:spcAft>
                <a:spcPts val="0"/>
              </a:spcAft>
              <a:buNone/>
            </a:pPr>
            <a:r>
              <a:rPr lang="en-GB">
                <a:solidFill>
                  <a:schemeClr val="lt1"/>
                </a:solidFill>
                <a:latin typeface="Consolas"/>
                <a:ea typeface="Consolas"/>
                <a:cs typeface="Consolas"/>
                <a:sym typeface="Consolas"/>
              </a:rPr>
              <a:t>[TCP port 39776]</a:t>
            </a:r>
            <a:endParaRPr>
              <a:solidFill>
                <a:schemeClr val="lt1"/>
              </a:solidFill>
              <a:latin typeface="Consolas"/>
              <a:ea typeface="Consolas"/>
              <a:cs typeface="Consolas"/>
              <a:sym typeface="Consolas"/>
            </a:endParaRPr>
          </a:p>
        </p:txBody>
      </p:sp>
      <p:sp>
        <p:nvSpPr>
          <p:cNvPr id="285" name="Google Shape;285;p39"/>
          <p:cNvSpPr/>
          <p:nvPr/>
        </p:nvSpPr>
        <p:spPr>
          <a:xfrm>
            <a:off x="8784313"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286" name="Google Shape;286;p39"/>
          <p:cNvSpPr/>
          <p:nvPr/>
        </p:nvSpPr>
        <p:spPr>
          <a:xfrm>
            <a:off x="8784313"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sp>
        <p:nvSpPr>
          <p:cNvPr id="287" name="Google Shape;287;p39"/>
          <p:cNvSpPr txBox="1"/>
          <p:nvPr>
            <p:ph type="title"/>
          </p:nvPr>
        </p:nvSpPr>
        <p:spPr>
          <a:xfrm>
            <a:off x="6246329" y="555475"/>
            <a:ext cx="55638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Dynamic Endpoints</a:t>
            </a:r>
            <a:endParaRPr/>
          </a:p>
        </p:txBody>
      </p:sp>
      <p:sp>
        <p:nvSpPr>
          <p:cNvPr id="288" name="Google Shape;288;p39"/>
          <p:cNvSpPr/>
          <p:nvPr/>
        </p:nvSpPr>
        <p:spPr>
          <a:xfrm>
            <a:off x="6587275" y="1780850"/>
            <a:ext cx="1556400" cy="13161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EP Mapper</a:t>
            </a:r>
            <a:endParaRPr sz="1800">
              <a:latin typeface="Lato"/>
              <a:ea typeface="Lato"/>
              <a:cs typeface="Lato"/>
              <a:sym typeface="Lato"/>
            </a:endParaRPr>
          </a:p>
        </p:txBody>
      </p:sp>
      <p:cxnSp>
        <p:nvCxnSpPr>
          <p:cNvPr id="289" name="Google Shape;289;p39"/>
          <p:cNvCxnSpPr/>
          <p:nvPr/>
        </p:nvCxnSpPr>
        <p:spPr>
          <a:xfrm flipH="1" rot="5400000">
            <a:off x="7302475" y="3464750"/>
            <a:ext cx="2154300" cy="1418700"/>
          </a:xfrm>
          <a:prstGeom prst="bentConnector3">
            <a:avLst>
              <a:gd fmla="val 78" name="adj1"/>
            </a:avLst>
          </a:prstGeom>
          <a:noFill/>
          <a:ln cap="flat" cmpd="sng" w="28575">
            <a:solidFill>
              <a:schemeClr val="dk2"/>
            </a:solidFill>
            <a:prstDash val="solid"/>
            <a:round/>
            <a:headEnd len="med" w="med" type="none"/>
            <a:tailEnd len="med" w="med" type="stealth"/>
          </a:ln>
        </p:spPr>
      </p:cxnSp>
      <p:sp>
        <p:nvSpPr>
          <p:cNvPr id="290" name="Google Shape;290;p39"/>
          <p:cNvSpPr txBox="1"/>
          <p:nvPr/>
        </p:nvSpPr>
        <p:spPr>
          <a:xfrm>
            <a:off x="7266175" y="3429375"/>
            <a:ext cx="1624500" cy="831300"/>
          </a:xfrm>
          <a:prstGeom prst="rect">
            <a:avLst/>
          </a:prstGeom>
          <a:solidFill>
            <a:schemeClr val="dk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solidFill>
                  <a:schemeClr val="lt1"/>
                </a:solidFill>
                <a:latin typeface="Consolas"/>
                <a:ea typeface="Consolas"/>
                <a:cs typeface="Consolas"/>
                <a:sym typeface="Consolas"/>
              </a:rPr>
              <a:t>Hi I need server &lt;UUID&gt;</a:t>
            </a:r>
            <a:endParaRPr>
              <a:solidFill>
                <a:schemeClr val="lt1"/>
              </a:solidFill>
              <a:latin typeface="Consolas"/>
              <a:ea typeface="Consolas"/>
              <a:cs typeface="Consolas"/>
              <a:sym typeface="Consolas"/>
            </a:endParaRPr>
          </a:p>
          <a:p>
            <a:pPr indent="0" lvl="0" marL="0" rtl="0" algn="r">
              <a:spcBef>
                <a:spcPts val="0"/>
              </a:spcBef>
              <a:spcAft>
                <a:spcPts val="0"/>
              </a:spcAft>
              <a:buNone/>
            </a:pPr>
            <a:r>
              <a:rPr lang="en-GB">
                <a:solidFill>
                  <a:schemeClr val="lt1"/>
                </a:solidFill>
                <a:latin typeface="Consolas"/>
                <a:ea typeface="Consolas"/>
                <a:cs typeface="Consolas"/>
                <a:sym typeface="Consolas"/>
              </a:rPr>
              <a:t>[TCP port 135]</a:t>
            </a:r>
            <a:endParaRPr>
              <a:solidFill>
                <a:schemeClr val="lt1"/>
              </a:solidFill>
              <a:latin typeface="Consolas"/>
              <a:ea typeface="Consolas"/>
              <a:cs typeface="Consolas"/>
              <a:sym typeface="Consolas"/>
            </a:endParaRPr>
          </a:p>
        </p:txBody>
      </p:sp>
      <p:cxnSp>
        <p:nvCxnSpPr>
          <p:cNvPr id="291" name="Google Shape;291;p39"/>
          <p:cNvCxnSpPr/>
          <p:nvPr/>
        </p:nvCxnSpPr>
        <p:spPr>
          <a:xfrm>
            <a:off x="7116300" y="3108300"/>
            <a:ext cx="0" cy="2644500"/>
          </a:xfrm>
          <a:prstGeom prst="straightConnector1">
            <a:avLst/>
          </a:prstGeom>
          <a:noFill/>
          <a:ln cap="flat" cmpd="sng" w="28575">
            <a:solidFill>
              <a:schemeClr val="dk2"/>
            </a:solidFill>
            <a:prstDash val="solid"/>
            <a:round/>
            <a:headEnd len="med" w="med" type="none"/>
            <a:tailEnd len="med" w="med" type="none"/>
          </a:ln>
        </p:spPr>
      </p:cxnSp>
      <p:cxnSp>
        <p:nvCxnSpPr>
          <p:cNvPr id="292" name="Google Shape;292;p39"/>
          <p:cNvCxnSpPr/>
          <p:nvPr/>
        </p:nvCxnSpPr>
        <p:spPr>
          <a:xfrm>
            <a:off x="7126150" y="5742957"/>
            <a:ext cx="1667700" cy="19800"/>
          </a:xfrm>
          <a:prstGeom prst="straightConnector1">
            <a:avLst/>
          </a:prstGeom>
          <a:noFill/>
          <a:ln cap="flat" cmpd="sng" w="28575">
            <a:solidFill>
              <a:schemeClr val="dk2"/>
            </a:solidFill>
            <a:prstDash val="solid"/>
            <a:round/>
            <a:headEnd len="med" w="med" type="none"/>
            <a:tailEnd len="med" w="med" type="triangle"/>
          </a:ln>
        </p:spPr>
      </p:cxnSp>
      <p:sp>
        <p:nvSpPr>
          <p:cNvPr id="293" name="Google Shape;293;p39"/>
          <p:cNvSpPr txBox="1"/>
          <p:nvPr/>
        </p:nvSpPr>
        <p:spPr>
          <a:xfrm>
            <a:off x="6246323" y="3429375"/>
            <a:ext cx="1106100" cy="1046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Consolas"/>
                <a:ea typeface="Consolas"/>
                <a:cs typeface="Consolas"/>
                <a:sym typeface="Consolas"/>
              </a:rPr>
              <a:t>Ok talk to TCP port 50501</a:t>
            </a:r>
            <a:endParaRPr>
              <a:solidFill>
                <a:schemeClr val="lt1"/>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ph type="title"/>
          </p:nvPr>
        </p:nvSpPr>
        <p:spPr>
          <a:xfrm>
            <a:off x="682529" y="555475"/>
            <a:ext cx="55638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Well-Known Endpoints</a:t>
            </a:r>
            <a:endParaRPr/>
          </a:p>
        </p:txBody>
      </p:sp>
      <p:sp>
        <p:nvSpPr>
          <p:cNvPr id="300" name="Google Shape;300;p40"/>
          <p:cNvSpPr/>
          <p:nvPr/>
        </p:nvSpPr>
        <p:spPr>
          <a:xfrm>
            <a:off x="2281363"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301" name="Google Shape;301;p40"/>
          <p:cNvSpPr/>
          <p:nvPr/>
        </p:nvSpPr>
        <p:spPr>
          <a:xfrm>
            <a:off x="2281363"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cxnSp>
        <p:nvCxnSpPr>
          <p:cNvPr id="302" name="Google Shape;302;p40"/>
          <p:cNvCxnSpPr>
            <a:stCxn id="301" idx="0"/>
            <a:endCxn id="300" idx="2"/>
          </p:cNvCxnSpPr>
          <p:nvPr/>
        </p:nvCxnSpPr>
        <p:spPr>
          <a:xfrm rot="10800000">
            <a:off x="3464413" y="3096988"/>
            <a:ext cx="0" cy="1496100"/>
          </a:xfrm>
          <a:prstGeom prst="straightConnector1">
            <a:avLst/>
          </a:prstGeom>
          <a:noFill/>
          <a:ln cap="flat" cmpd="sng" w="28575">
            <a:solidFill>
              <a:schemeClr val="dk2"/>
            </a:solidFill>
            <a:prstDash val="solid"/>
            <a:round/>
            <a:headEnd len="med" w="med" type="none"/>
            <a:tailEnd len="med" w="med" type="triangle"/>
          </a:ln>
        </p:spPr>
      </p:cxnSp>
      <p:sp>
        <p:nvSpPr>
          <p:cNvPr id="303" name="Google Shape;303;p40"/>
          <p:cNvSpPr txBox="1"/>
          <p:nvPr/>
        </p:nvSpPr>
        <p:spPr>
          <a:xfrm>
            <a:off x="2192300" y="3644925"/>
            <a:ext cx="25440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Consolas"/>
                <a:ea typeface="Consolas"/>
                <a:cs typeface="Consolas"/>
                <a:sym typeface="Consolas"/>
              </a:rPr>
              <a:t>Foo(5, “Hello”)</a:t>
            </a:r>
            <a:endParaRPr>
              <a:solidFill>
                <a:schemeClr val="lt1"/>
              </a:solidFill>
              <a:latin typeface="Consolas"/>
              <a:ea typeface="Consolas"/>
              <a:cs typeface="Consolas"/>
              <a:sym typeface="Consolas"/>
            </a:endParaRPr>
          </a:p>
          <a:p>
            <a:pPr indent="0" lvl="0" marL="0" rtl="0" algn="ctr">
              <a:spcBef>
                <a:spcPts val="0"/>
              </a:spcBef>
              <a:spcAft>
                <a:spcPts val="0"/>
              </a:spcAft>
              <a:buNone/>
            </a:pPr>
            <a:r>
              <a:rPr lang="en-GB">
                <a:solidFill>
                  <a:schemeClr val="lt1"/>
                </a:solidFill>
                <a:latin typeface="Consolas"/>
                <a:ea typeface="Consolas"/>
                <a:cs typeface="Consolas"/>
                <a:sym typeface="Consolas"/>
              </a:rPr>
              <a:t>[TCP port 39776]</a:t>
            </a:r>
            <a:endParaRPr>
              <a:solidFill>
                <a:schemeClr val="lt1"/>
              </a:solidFill>
              <a:latin typeface="Consolas"/>
              <a:ea typeface="Consolas"/>
              <a:cs typeface="Consolas"/>
              <a:sym typeface="Consolas"/>
            </a:endParaRPr>
          </a:p>
        </p:txBody>
      </p:sp>
      <p:sp>
        <p:nvSpPr>
          <p:cNvPr id="304" name="Google Shape;304;p40"/>
          <p:cNvSpPr/>
          <p:nvPr/>
        </p:nvSpPr>
        <p:spPr>
          <a:xfrm>
            <a:off x="8784313"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305" name="Google Shape;305;p40"/>
          <p:cNvSpPr/>
          <p:nvPr/>
        </p:nvSpPr>
        <p:spPr>
          <a:xfrm>
            <a:off x="8784313"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cxnSp>
        <p:nvCxnSpPr>
          <p:cNvPr id="306" name="Google Shape;306;p40"/>
          <p:cNvCxnSpPr>
            <a:stCxn id="305" idx="0"/>
            <a:endCxn id="304" idx="2"/>
          </p:cNvCxnSpPr>
          <p:nvPr/>
        </p:nvCxnSpPr>
        <p:spPr>
          <a:xfrm rot="10800000">
            <a:off x="9967363" y="3096988"/>
            <a:ext cx="0" cy="1496100"/>
          </a:xfrm>
          <a:prstGeom prst="straightConnector1">
            <a:avLst/>
          </a:prstGeom>
          <a:noFill/>
          <a:ln cap="flat" cmpd="sng" w="28575">
            <a:solidFill>
              <a:schemeClr val="dk2"/>
            </a:solidFill>
            <a:prstDash val="solid"/>
            <a:round/>
            <a:headEnd len="med" w="med" type="none"/>
            <a:tailEnd len="med" w="med" type="triangle"/>
          </a:ln>
        </p:spPr>
      </p:cxnSp>
      <p:sp>
        <p:nvSpPr>
          <p:cNvPr id="307" name="Google Shape;307;p40"/>
          <p:cNvSpPr txBox="1"/>
          <p:nvPr>
            <p:ph type="title"/>
          </p:nvPr>
        </p:nvSpPr>
        <p:spPr>
          <a:xfrm>
            <a:off x="6246329" y="555475"/>
            <a:ext cx="55638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Dynamic Endpoints</a:t>
            </a:r>
            <a:endParaRPr/>
          </a:p>
        </p:txBody>
      </p:sp>
      <p:sp>
        <p:nvSpPr>
          <p:cNvPr id="308" name="Google Shape;308;p40"/>
          <p:cNvSpPr/>
          <p:nvPr/>
        </p:nvSpPr>
        <p:spPr>
          <a:xfrm>
            <a:off x="6587275" y="1780850"/>
            <a:ext cx="1556400" cy="13161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EP Mapper</a:t>
            </a:r>
            <a:endParaRPr sz="1800">
              <a:latin typeface="Lato"/>
              <a:ea typeface="Lato"/>
              <a:cs typeface="Lato"/>
              <a:sym typeface="Lato"/>
            </a:endParaRPr>
          </a:p>
        </p:txBody>
      </p:sp>
      <p:cxnSp>
        <p:nvCxnSpPr>
          <p:cNvPr id="309" name="Google Shape;309;p40"/>
          <p:cNvCxnSpPr/>
          <p:nvPr/>
        </p:nvCxnSpPr>
        <p:spPr>
          <a:xfrm flipH="1" rot="5400000">
            <a:off x="7302475" y="3464750"/>
            <a:ext cx="2154300" cy="1418700"/>
          </a:xfrm>
          <a:prstGeom prst="bentConnector3">
            <a:avLst>
              <a:gd fmla="val 78" name="adj1"/>
            </a:avLst>
          </a:prstGeom>
          <a:noFill/>
          <a:ln cap="flat" cmpd="sng" w="28575">
            <a:solidFill>
              <a:schemeClr val="dk2"/>
            </a:solidFill>
            <a:prstDash val="solid"/>
            <a:round/>
            <a:headEnd len="med" w="med" type="none"/>
            <a:tailEnd len="med" w="med" type="stealth"/>
          </a:ln>
        </p:spPr>
      </p:cxnSp>
      <p:sp>
        <p:nvSpPr>
          <p:cNvPr id="310" name="Google Shape;310;p40"/>
          <p:cNvSpPr txBox="1"/>
          <p:nvPr/>
        </p:nvSpPr>
        <p:spPr>
          <a:xfrm>
            <a:off x="7266175" y="3429375"/>
            <a:ext cx="1624500" cy="831300"/>
          </a:xfrm>
          <a:prstGeom prst="rect">
            <a:avLst/>
          </a:prstGeom>
          <a:solidFill>
            <a:schemeClr val="dk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solidFill>
                  <a:schemeClr val="lt1"/>
                </a:solidFill>
                <a:latin typeface="Consolas"/>
                <a:ea typeface="Consolas"/>
                <a:cs typeface="Consolas"/>
                <a:sym typeface="Consolas"/>
              </a:rPr>
              <a:t>Hi I need server &lt;UUID&gt;</a:t>
            </a:r>
            <a:endParaRPr>
              <a:solidFill>
                <a:schemeClr val="lt1"/>
              </a:solidFill>
              <a:latin typeface="Consolas"/>
              <a:ea typeface="Consolas"/>
              <a:cs typeface="Consolas"/>
              <a:sym typeface="Consolas"/>
            </a:endParaRPr>
          </a:p>
          <a:p>
            <a:pPr indent="0" lvl="0" marL="0" rtl="0" algn="r">
              <a:spcBef>
                <a:spcPts val="0"/>
              </a:spcBef>
              <a:spcAft>
                <a:spcPts val="0"/>
              </a:spcAft>
              <a:buNone/>
            </a:pPr>
            <a:r>
              <a:rPr lang="en-GB">
                <a:solidFill>
                  <a:schemeClr val="lt1"/>
                </a:solidFill>
                <a:latin typeface="Consolas"/>
                <a:ea typeface="Consolas"/>
                <a:cs typeface="Consolas"/>
                <a:sym typeface="Consolas"/>
              </a:rPr>
              <a:t>[TCP port 135]</a:t>
            </a:r>
            <a:endParaRPr>
              <a:solidFill>
                <a:schemeClr val="lt1"/>
              </a:solidFill>
              <a:latin typeface="Consolas"/>
              <a:ea typeface="Consolas"/>
              <a:cs typeface="Consolas"/>
              <a:sym typeface="Consolas"/>
            </a:endParaRPr>
          </a:p>
        </p:txBody>
      </p:sp>
      <p:cxnSp>
        <p:nvCxnSpPr>
          <p:cNvPr id="311" name="Google Shape;311;p40"/>
          <p:cNvCxnSpPr/>
          <p:nvPr/>
        </p:nvCxnSpPr>
        <p:spPr>
          <a:xfrm>
            <a:off x="7116300" y="3108300"/>
            <a:ext cx="0" cy="2644500"/>
          </a:xfrm>
          <a:prstGeom prst="straightConnector1">
            <a:avLst/>
          </a:prstGeom>
          <a:noFill/>
          <a:ln cap="flat" cmpd="sng" w="28575">
            <a:solidFill>
              <a:schemeClr val="dk2"/>
            </a:solidFill>
            <a:prstDash val="solid"/>
            <a:round/>
            <a:headEnd len="med" w="med" type="none"/>
            <a:tailEnd len="med" w="med" type="none"/>
          </a:ln>
        </p:spPr>
      </p:cxnSp>
      <p:cxnSp>
        <p:nvCxnSpPr>
          <p:cNvPr id="312" name="Google Shape;312;p40"/>
          <p:cNvCxnSpPr/>
          <p:nvPr/>
        </p:nvCxnSpPr>
        <p:spPr>
          <a:xfrm>
            <a:off x="7126150" y="5742957"/>
            <a:ext cx="1667700" cy="19800"/>
          </a:xfrm>
          <a:prstGeom prst="straightConnector1">
            <a:avLst/>
          </a:prstGeom>
          <a:noFill/>
          <a:ln cap="flat" cmpd="sng" w="28575">
            <a:solidFill>
              <a:schemeClr val="dk2"/>
            </a:solidFill>
            <a:prstDash val="solid"/>
            <a:round/>
            <a:headEnd len="med" w="med" type="none"/>
            <a:tailEnd len="med" w="med" type="triangle"/>
          </a:ln>
        </p:spPr>
      </p:cxnSp>
      <p:sp>
        <p:nvSpPr>
          <p:cNvPr id="313" name="Google Shape;313;p40"/>
          <p:cNvSpPr txBox="1"/>
          <p:nvPr/>
        </p:nvSpPr>
        <p:spPr>
          <a:xfrm>
            <a:off x="6246323" y="3429375"/>
            <a:ext cx="1106100" cy="1046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Consolas"/>
                <a:ea typeface="Consolas"/>
                <a:cs typeface="Consolas"/>
                <a:sym typeface="Consolas"/>
              </a:rPr>
              <a:t>Ok talk to TCP port 50501</a:t>
            </a:r>
            <a:endParaRPr>
              <a:solidFill>
                <a:schemeClr val="lt1"/>
              </a:solidFill>
              <a:latin typeface="Consolas"/>
              <a:ea typeface="Consolas"/>
              <a:cs typeface="Consolas"/>
              <a:sym typeface="Consolas"/>
            </a:endParaRPr>
          </a:p>
        </p:txBody>
      </p:sp>
      <p:sp>
        <p:nvSpPr>
          <p:cNvPr id="314" name="Google Shape;314;p40"/>
          <p:cNvSpPr txBox="1"/>
          <p:nvPr/>
        </p:nvSpPr>
        <p:spPr>
          <a:xfrm>
            <a:off x="9040550" y="3644925"/>
            <a:ext cx="20316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Consolas"/>
                <a:ea typeface="Consolas"/>
                <a:cs typeface="Consolas"/>
                <a:sym typeface="Consolas"/>
              </a:rPr>
              <a:t>Foo(5, “Hello”)</a:t>
            </a:r>
            <a:endParaRPr>
              <a:solidFill>
                <a:schemeClr val="lt1"/>
              </a:solidFill>
              <a:latin typeface="Consolas"/>
              <a:ea typeface="Consolas"/>
              <a:cs typeface="Consolas"/>
              <a:sym typeface="Consolas"/>
            </a:endParaRPr>
          </a:p>
          <a:p>
            <a:pPr indent="0" lvl="0" marL="0" rtl="0" algn="ctr">
              <a:spcBef>
                <a:spcPts val="0"/>
              </a:spcBef>
              <a:spcAft>
                <a:spcPts val="0"/>
              </a:spcAft>
              <a:buNone/>
            </a:pPr>
            <a:r>
              <a:rPr lang="en-GB">
                <a:solidFill>
                  <a:schemeClr val="lt1"/>
                </a:solidFill>
                <a:latin typeface="Consolas"/>
                <a:ea typeface="Consolas"/>
                <a:cs typeface="Consolas"/>
                <a:sym typeface="Consolas"/>
              </a:rPr>
              <a:t>[TCP port 50501]</a:t>
            </a:r>
            <a:endParaRPr>
              <a:solidFill>
                <a:schemeClr val="lt1"/>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41"/>
          <p:cNvPicPr preferRelativeResize="0"/>
          <p:nvPr/>
        </p:nvPicPr>
        <p:blipFill>
          <a:blip r:embed="rId3">
            <a:alphaModFix/>
          </a:blip>
          <a:stretch>
            <a:fillRect/>
          </a:stretch>
        </p:blipFill>
        <p:spPr>
          <a:xfrm>
            <a:off x="152400" y="152400"/>
            <a:ext cx="8763000" cy="2762250"/>
          </a:xfrm>
          <a:prstGeom prst="rect">
            <a:avLst/>
          </a:prstGeom>
          <a:noFill/>
          <a:ln>
            <a:noFill/>
          </a:ln>
        </p:spPr>
      </p:pic>
      <p:pic>
        <p:nvPicPr>
          <p:cNvPr id="321" name="Google Shape;321;p41"/>
          <p:cNvPicPr preferRelativeResize="0"/>
          <p:nvPr/>
        </p:nvPicPr>
        <p:blipFill>
          <a:blip r:embed="rId4">
            <a:alphaModFix/>
          </a:blip>
          <a:stretch>
            <a:fillRect/>
          </a:stretch>
        </p:blipFill>
        <p:spPr>
          <a:xfrm>
            <a:off x="152400" y="3067050"/>
            <a:ext cx="8763000" cy="1543050"/>
          </a:xfrm>
          <a:prstGeom prst="rect">
            <a:avLst/>
          </a:prstGeom>
          <a:noFill/>
          <a:ln>
            <a:noFill/>
          </a:ln>
        </p:spPr>
      </p:pic>
      <p:sp>
        <p:nvSpPr>
          <p:cNvPr id="322" name="Google Shape;322;p41"/>
          <p:cNvSpPr txBox="1"/>
          <p:nvPr/>
        </p:nvSpPr>
        <p:spPr>
          <a:xfrm>
            <a:off x="9001125" y="3530775"/>
            <a:ext cx="2893200" cy="61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lt2"/>
                </a:solidFill>
                <a:latin typeface="Lato"/>
                <a:ea typeface="Lato"/>
                <a:cs typeface="Lato"/>
                <a:sym typeface="Lato"/>
              </a:rPr>
              <a:t>Service control manager remote protocol</a:t>
            </a:r>
            <a:endParaRPr b="1">
              <a:solidFill>
                <a:schemeClr val="lt2"/>
              </a:solidFill>
              <a:latin typeface="Lato"/>
              <a:ea typeface="Lato"/>
              <a:cs typeface="Lato"/>
              <a:sym typeface="Lato"/>
            </a:endParaRPr>
          </a:p>
        </p:txBody>
      </p:sp>
      <p:sp>
        <p:nvSpPr>
          <p:cNvPr id="323" name="Google Shape;323;p41"/>
          <p:cNvSpPr txBox="1"/>
          <p:nvPr/>
        </p:nvSpPr>
        <p:spPr>
          <a:xfrm>
            <a:off x="9001125" y="1406700"/>
            <a:ext cx="2893200" cy="61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lt2"/>
                </a:solidFill>
                <a:latin typeface="Lato"/>
                <a:ea typeface="Lato"/>
                <a:cs typeface="Lato"/>
                <a:sym typeface="Lato"/>
              </a:rPr>
              <a:t>Task Scheduler Service Remoting Protocol</a:t>
            </a:r>
            <a:endParaRPr b="1">
              <a:solidFill>
                <a:schemeClr val="lt2"/>
              </a:solidFill>
              <a:latin typeface="Lato"/>
              <a:ea typeface="Lato"/>
              <a:cs typeface="Lato"/>
              <a:sym typeface="Lato"/>
            </a:endParaRPr>
          </a:p>
        </p:txBody>
      </p:sp>
      <p:pic>
        <p:nvPicPr>
          <p:cNvPr id="324" name="Google Shape;324;p41"/>
          <p:cNvPicPr preferRelativeResize="0"/>
          <p:nvPr/>
        </p:nvPicPr>
        <p:blipFill>
          <a:blip r:embed="rId5">
            <a:alphaModFix/>
          </a:blip>
          <a:stretch>
            <a:fillRect/>
          </a:stretch>
        </p:blipFill>
        <p:spPr>
          <a:xfrm>
            <a:off x="152400" y="4762500"/>
            <a:ext cx="6906289" cy="1943100"/>
          </a:xfrm>
          <a:prstGeom prst="rect">
            <a:avLst/>
          </a:prstGeom>
          <a:noFill/>
          <a:ln>
            <a:noFill/>
          </a:ln>
        </p:spPr>
      </p:pic>
      <p:sp>
        <p:nvSpPr>
          <p:cNvPr id="325" name="Google Shape;325;p41"/>
          <p:cNvSpPr txBox="1"/>
          <p:nvPr/>
        </p:nvSpPr>
        <p:spPr>
          <a:xfrm>
            <a:off x="7250900" y="5354825"/>
            <a:ext cx="2893200" cy="9606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GB">
                <a:solidFill>
                  <a:schemeClr val="lt2"/>
                </a:solidFill>
                <a:latin typeface="Lato"/>
                <a:ea typeface="Lato"/>
                <a:cs typeface="Lato"/>
                <a:sym typeface="Lato"/>
              </a:rPr>
              <a:t>Encrypting File System Remote (EFSRPC) Protocol</a:t>
            </a:r>
            <a:endParaRPr b="1">
              <a:solidFill>
                <a:schemeClr val="lt2"/>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2"/>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Endpoint Resolution</a:t>
            </a:r>
            <a:endParaRPr/>
          </a:p>
        </p:txBody>
      </p:sp>
      <p:pic>
        <p:nvPicPr>
          <p:cNvPr id="332" name="Google Shape;332;p42"/>
          <p:cNvPicPr preferRelativeResize="0"/>
          <p:nvPr/>
        </p:nvPicPr>
        <p:blipFill>
          <a:blip r:embed="rId3">
            <a:alphaModFix/>
          </a:blip>
          <a:stretch>
            <a:fillRect/>
          </a:stretch>
        </p:blipFill>
        <p:spPr>
          <a:xfrm>
            <a:off x="250675" y="1435962"/>
            <a:ext cx="11853324" cy="3986075"/>
          </a:xfrm>
          <a:prstGeom prst="rect">
            <a:avLst/>
          </a:prstGeom>
          <a:noFill/>
          <a:ln>
            <a:noFill/>
          </a:ln>
        </p:spPr>
      </p:pic>
      <p:sp>
        <p:nvSpPr>
          <p:cNvPr id="333" name="Google Shape;333;p42"/>
          <p:cNvSpPr/>
          <p:nvPr/>
        </p:nvSpPr>
        <p:spPr>
          <a:xfrm>
            <a:off x="250675" y="1435950"/>
            <a:ext cx="11853300" cy="8544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3"/>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Endpoint Resolution</a:t>
            </a:r>
            <a:endParaRPr/>
          </a:p>
        </p:txBody>
      </p:sp>
      <p:pic>
        <p:nvPicPr>
          <p:cNvPr id="340" name="Google Shape;340;p43"/>
          <p:cNvPicPr preferRelativeResize="0"/>
          <p:nvPr/>
        </p:nvPicPr>
        <p:blipFill>
          <a:blip r:embed="rId3">
            <a:alphaModFix/>
          </a:blip>
          <a:stretch>
            <a:fillRect/>
          </a:stretch>
        </p:blipFill>
        <p:spPr>
          <a:xfrm>
            <a:off x="250675" y="1435962"/>
            <a:ext cx="11853324" cy="3986075"/>
          </a:xfrm>
          <a:prstGeom prst="rect">
            <a:avLst/>
          </a:prstGeom>
          <a:noFill/>
          <a:ln>
            <a:noFill/>
          </a:ln>
        </p:spPr>
      </p:pic>
      <p:sp>
        <p:nvSpPr>
          <p:cNvPr id="341" name="Google Shape;341;p43"/>
          <p:cNvSpPr/>
          <p:nvPr/>
        </p:nvSpPr>
        <p:spPr>
          <a:xfrm>
            <a:off x="250700" y="2867000"/>
            <a:ext cx="11853300" cy="5766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4"/>
          <p:cNvPicPr preferRelativeResize="0"/>
          <p:nvPr/>
        </p:nvPicPr>
        <p:blipFill>
          <a:blip r:embed="rId3">
            <a:alphaModFix/>
          </a:blip>
          <a:stretch>
            <a:fillRect/>
          </a:stretch>
        </p:blipFill>
        <p:spPr>
          <a:xfrm>
            <a:off x="250675" y="1435962"/>
            <a:ext cx="11853324" cy="3986075"/>
          </a:xfrm>
          <a:prstGeom prst="rect">
            <a:avLst/>
          </a:prstGeom>
          <a:noFill/>
          <a:ln>
            <a:noFill/>
          </a:ln>
        </p:spPr>
      </p:pic>
      <p:pic>
        <p:nvPicPr>
          <p:cNvPr id="348" name="Google Shape;348;p44"/>
          <p:cNvPicPr preferRelativeResize="0"/>
          <p:nvPr/>
        </p:nvPicPr>
        <p:blipFill rotWithShape="1">
          <a:blip r:embed="rId4">
            <a:alphaModFix/>
          </a:blip>
          <a:srcRect b="0" l="0" r="1448" t="0"/>
          <a:stretch/>
        </p:blipFill>
        <p:spPr>
          <a:xfrm>
            <a:off x="0" y="3686400"/>
            <a:ext cx="5821150" cy="2925000"/>
          </a:xfrm>
          <a:prstGeom prst="rect">
            <a:avLst/>
          </a:prstGeom>
          <a:noFill/>
          <a:ln>
            <a:noFill/>
          </a:ln>
        </p:spPr>
      </p:pic>
      <p:sp>
        <p:nvSpPr>
          <p:cNvPr id="349" name="Google Shape;349;p44"/>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Endpoint Resolution</a:t>
            </a:r>
            <a:endParaRPr/>
          </a:p>
        </p:txBody>
      </p:sp>
      <p:sp>
        <p:nvSpPr>
          <p:cNvPr id="350" name="Google Shape;350;p44"/>
          <p:cNvSpPr/>
          <p:nvPr/>
        </p:nvSpPr>
        <p:spPr>
          <a:xfrm>
            <a:off x="250700" y="2867000"/>
            <a:ext cx="11853300" cy="5766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endParaRPr>
          </a:p>
        </p:txBody>
      </p:sp>
      <p:sp>
        <p:nvSpPr>
          <p:cNvPr id="351" name="Google Shape;351;p44"/>
          <p:cNvSpPr/>
          <p:nvPr/>
        </p:nvSpPr>
        <p:spPr>
          <a:xfrm>
            <a:off x="324025" y="6053775"/>
            <a:ext cx="3097200" cy="2613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Agenda</a:t>
            </a:r>
            <a:endParaRPr/>
          </a:p>
        </p:txBody>
      </p:sp>
      <p:sp>
        <p:nvSpPr>
          <p:cNvPr id="143" name="Google Shape;143;p27"/>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MS-RPC introduction and overview</a:t>
            </a:r>
            <a:endParaRPr/>
          </a:p>
          <a:p>
            <a:pPr indent="-349250" lvl="0" marL="457200" rtl="0" algn="l">
              <a:spcBef>
                <a:spcPts val="1000"/>
              </a:spcBef>
              <a:spcAft>
                <a:spcPts val="0"/>
              </a:spcAft>
              <a:buClr>
                <a:schemeClr val="lt2"/>
              </a:buClr>
              <a:buSzPts val="1900"/>
              <a:buChar char="❏"/>
            </a:pPr>
            <a:r>
              <a:rPr lang="en-GB"/>
              <a:t>RPC Authentication and NTLM (relay)</a:t>
            </a:r>
            <a:endParaRPr/>
          </a:p>
          <a:p>
            <a:pPr indent="-349250" lvl="0" marL="457200" rtl="0" algn="l">
              <a:spcBef>
                <a:spcPts val="1000"/>
              </a:spcBef>
              <a:spcAft>
                <a:spcPts val="0"/>
              </a:spcAft>
              <a:buClr>
                <a:schemeClr val="lt2"/>
              </a:buClr>
              <a:buSzPts val="1900"/>
              <a:buChar char="❏"/>
            </a:pPr>
            <a:r>
              <a:rPr lang="en-GB"/>
              <a:t>Windows Remote Registry</a:t>
            </a:r>
            <a:endParaRPr/>
          </a:p>
          <a:p>
            <a:pPr indent="-349250" lvl="0" marL="457200" rtl="0" algn="l">
              <a:spcBef>
                <a:spcPts val="1000"/>
              </a:spcBef>
              <a:spcAft>
                <a:spcPts val="1000"/>
              </a:spcAft>
              <a:buClr>
                <a:schemeClr val="lt2"/>
              </a:buClr>
              <a:buSzPts val="1900"/>
              <a:buChar char="❏"/>
            </a:pPr>
            <a:r>
              <a:rPr lang="en-GB"/>
              <a:t>Downgrade attack -&gt; relay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5"/>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Endpoint Resolution</a:t>
            </a:r>
            <a:endParaRPr/>
          </a:p>
        </p:txBody>
      </p:sp>
      <p:pic>
        <p:nvPicPr>
          <p:cNvPr id="358" name="Google Shape;358;p45"/>
          <p:cNvPicPr preferRelativeResize="0"/>
          <p:nvPr/>
        </p:nvPicPr>
        <p:blipFill>
          <a:blip r:embed="rId3">
            <a:alphaModFix/>
          </a:blip>
          <a:stretch>
            <a:fillRect/>
          </a:stretch>
        </p:blipFill>
        <p:spPr>
          <a:xfrm>
            <a:off x="250675" y="1435962"/>
            <a:ext cx="11853324" cy="3986075"/>
          </a:xfrm>
          <a:prstGeom prst="rect">
            <a:avLst/>
          </a:prstGeom>
          <a:noFill/>
          <a:ln>
            <a:noFill/>
          </a:ln>
        </p:spPr>
      </p:pic>
      <p:pic>
        <p:nvPicPr>
          <p:cNvPr id="359" name="Google Shape;359;p45"/>
          <p:cNvPicPr preferRelativeResize="0"/>
          <p:nvPr/>
        </p:nvPicPr>
        <p:blipFill rotWithShape="1">
          <a:blip r:embed="rId4">
            <a:alphaModFix/>
          </a:blip>
          <a:srcRect b="0" l="0" r="1448" t="0"/>
          <a:stretch/>
        </p:blipFill>
        <p:spPr>
          <a:xfrm>
            <a:off x="0" y="3686400"/>
            <a:ext cx="5821150" cy="2925000"/>
          </a:xfrm>
          <a:prstGeom prst="rect">
            <a:avLst/>
          </a:prstGeom>
          <a:noFill/>
          <a:ln>
            <a:noFill/>
          </a:ln>
        </p:spPr>
      </p:pic>
      <p:sp>
        <p:nvSpPr>
          <p:cNvPr id="360" name="Google Shape;360;p45"/>
          <p:cNvSpPr/>
          <p:nvPr/>
        </p:nvSpPr>
        <p:spPr>
          <a:xfrm>
            <a:off x="5906600" y="3443600"/>
            <a:ext cx="685500" cy="261300"/>
          </a:xfrm>
          <a:prstGeom prst="rect">
            <a:avLst/>
          </a:prstGeom>
          <a:solidFill>
            <a:srgbClr val="FF9933">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endParaRPr>
          </a:p>
        </p:txBody>
      </p:sp>
      <p:cxnSp>
        <p:nvCxnSpPr>
          <p:cNvPr id="361" name="Google Shape;361;p45"/>
          <p:cNvCxnSpPr>
            <a:endCxn id="360" idx="1"/>
          </p:cNvCxnSpPr>
          <p:nvPr/>
        </p:nvCxnSpPr>
        <p:spPr>
          <a:xfrm flipH="1" rot="10800000">
            <a:off x="3334100" y="3574250"/>
            <a:ext cx="2572500" cy="2577600"/>
          </a:xfrm>
          <a:prstGeom prst="straightConnector1">
            <a:avLst/>
          </a:prstGeom>
          <a:noFill/>
          <a:ln cap="flat" cmpd="sng" w="19050">
            <a:solidFill>
              <a:schemeClr val="lt2"/>
            </a:solidFill>
            <a:prstDash val="dash"/>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6"/>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Endpoint Resolution</a:t>
            </a:r>
            <a:endParaRPr/>
          </a:p>
        </p:txBody>
      </p:sp>
      <p:pic>
        <p:nvPicPr>
          <p:cNvPr id="368" name="Google Shape;368;p46"/>
          <p:cNvPicPr preferRelativeResize="0"/>
          <p:nvPr/>
        </p:nvPicPr>
        <p:blipFill>
          <a:blip r:embed="rId3">
            <a:alphaModFix/>
          </a:blip>
          <a:stretch>
            <a:fillRect/>
          </a:stretch>
        </p:blipFill>
        <p:spPr>
          <a:xfrm>
            <a:off x="250675" y="1435962"/>
            <a:ext cx="11853324" cy="3986075"/>
          </a:xfrm>
          <a:prstGeom prst="rect">
            <a:avLst/>
          </a:prstGeom>
          <a:noFill/>
          <a:ln>
            <a:noFill/>
          </a:ln>
        </p:spPr>
      </p:pic>
      <p:sp>
        <p:nvSpPr>
          <p:cNvPr id="369" name="Google Shape;369;p46"/>
          <p:cNvSpPr/>
          <p:nvPr/>
        </p:nvSpPr>
        <p:spPr>
          <a:xfrm>
            <a:off x="250700" y="5166400"/>
            <a:ext cx="11853300" cy="2583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7"/>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Binding</a:t>
            </a:r>
            <a:endParaRPr/>
          </a:p>
        </p:txBody>
      </p:sp>
      <p:pic>
        <p:nvPicPr>
          <p:cNvPr id="376" name="Google Shape;376;p47"/>
          <p:cNvPicPr preferRelativeResize="0"/>
          <p:nvPr/>
        </p:nvPicPr>
        <p:blipFill>
          <a:blip r:embed="rId3">
            <a:alphaModFix/>
          </a:blip>
          <a:stretch>
            <a:fillRect/>
          </a:stretch>
        </p:blipFill>
        <p:spPr>
          <a:xfrm>
            <a:off x="250675" y="1435962"/>
            <a:ext cx="11853324" cy="3986075"/>
          </a:xfrm>
          <a:prstGeom prst="rect">
            <a:avLst/>
          </a:prstGeom>
          <a:noFill/>
          <a:ln>
            <a:noFill/>
          </a:ln>
        </p:spPr>
      </p:pic>
      <p:sp>
        <p:nvSpPr>
          <p:cNvPr id="377" name="Google Shape;377;p47"/>
          <p:cNvSpPr/>
          <p:nvPr/>
        </p:nvSpPr>
        <p:spPr>
          <a:xfrm>
            <a:off x="250700" y="4294900"/>
            <a:ext cx="11853300" cy="8781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endParaRPr>
          </a:p>
        </p:txBody>
      </p:sp>
      <p:sp>
        <p:nvSpPr>
          <p:cNvPr id="378" name="Google Shape;378;p47"/>
          <p:cNvSpPr/>
          <p:nvPr/>
        </p:nvSpPr>
        <p:spPr>
          <a:xfrm>
            <a:off x="250700" y="2313700"/>
            <a:ext cx="11853300" cy="5601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8"/>
          <p:cNvSpPr txBox="1"/>
          <p:nvPr>
            <p:ph idx="1" type="body"/>
          </p:nvPr>
        </p:nvSpPr>
        <p:spPr>
          <a:xfrm>
            <a:off x="682533" y="1295399"/>
            <a:ext cx="11127300" cy="4830900"/>
          </a:xfrm>
          <a:prstGeom prst="rect">
            <a:avLst/>
          </a:prstGeom>
        </p:spPr>
        <p:txBody>
          <a:bodyPr anchorCtr="0" anchor="t" bIns="0" lIns="0" spcFirstLastPara="1" rIns="0" wrap="square" tIns="0">
            <a:noAutofit/>
          </a:bodyPr>
          <a:lstStyle/>
          <a:p>
            <a:pPr indent="-406400" lvl="0" marL="457200" rtl="0" algn="l">
              <a:lnSpc>
                <a:spcPct val="150000"/>
              </a:lnSpc>
              <a:spcBef>
                <a:spcPts val="500"/>
              </a:spcBef>
              <a:spcAft>
                <a:spcPts val="0"/>
              </a:spcAft>
              <a:buClr>
                <a:schemeClr val="lt2"/>
              </a:buClr>
              <a:buSzPts val="2800"/>
              <a:buChar char="●"/>
            </a:pPr>
            <a:r>
              <a:rPr lang="en-GB" sz="2800"/>
              <a:t>Establishing a context </a:t>
            </a:r>
            <a:r>
              <a:rPr lang="en-GB" sz="2800">
                <a:solidFill>
                  <a:schemeClr val="lt1"/>
                </a:solidFill>
              </a:rPr>
              <a:t>session between a client and a server</a:t>
            </a:r>
            <a:endParaRPr sz="2800">
              <a:solidFill>
                <a:schemeClr val="lt1"/>
              </a:solidFill>
            </a:endParaRPr>
          </a:p>
          <a:p>
            <a:pPr indent="-406400" lvl="0" marL="457200" rtl="0" algn="l">
              <a:lnSpc>
                <a:spcPct val="150000"/>
              </a:lnSpc>
              <a:spcBef>
                <a:spcPts val="0"/>
              </a:spcBef>
              <a:spcAft>
                <a:spcPts val="0"/>
              </a:spcAft>
              <a:buClr>
                <a:schemeClr val="lt2"/>
              </a:buClr>
              <a:buSzPts val="2800"/>
              <a:buChar char="●"/>
            </a:pPr>
            <a:r>
              <a:rPr lang="en-GB" sz="2800"/>
              <a:t>Carries details about the connection</a:t>
            </a:r>
            <a:endParaRPr sz="2800"/>
          </a:p>
          <a:p>
            <a:pPr indent="-406400" lvl="1" marL="914400" rtl="0" algn="l">
              <a:lnSpc>
                <a:spcPct val="150000"/>
              </a:lnSpc>
              <a:spcBef>
                <a:spcPts val="0"/>
              </a:spcBef>
              <a:spcAft>
                <a:spcPts val="0"/>
              </a:spcAft>
              <a:buSzPts val="2800"/>
              <a:buChar char="○"/>
            </a:pPr>
            <a:r>
              <a:rPr lang="en-GB" sz="2800"/>
              <a:t>Context</a:t>
            </a:r>
            <a:endParaRPr sz="2800"/>
          </a:p>
          <a:p>
            <a:pPr indent="-406400" lvl="1" marL="914400" rtl="0" algn="l">
              <a:lnSpc>
                <a:spcPct val="150000"/>
              </a:lnSpc>
              <a:spcBef>
                <a:spcPts val="0"/>
              </a:spcBef>
              <a:spcAft>
                <a:spcPts val="0"/>
              </a:spcAft>
              <a:buSzPts val="2800"/>
              <a:buChar char="○"/>
            </a:pPr>
            <a:r>
              <a:rPr lang="en-GB" sz="2800"/>
              <a:t>Security</a:t>
            </a:r>
            <a:endParaRPr sz="2800"/>
          </a:p>
          <a:p>
            <a:pPr indent="-406400" lvl="1" marL="914400" rtl="0" algn="l">
              <a:lnSpc>
                <a:spcPct val="150000"/>
              </a:lnSpc>
              <a:spcBef>
                <a:spcPts val="0"/>
              </a:spcBef>
              <a:spcAft>
                <a:spcPts val="0"/>
              </a:spcAft>
              <a:buSzPts val="2800"/>
              <a:buChar char="○"/>
            </a:pPr>
            <a:r>
              <a:rPr lang="en-GB" sz="2800"/>
              <a:t>Authentication</a:t>
            </a:r>
            <a:endParaRPr sz="2800">
              <a:solidFill>
                <a:schemeClr val="lt1"/>
              </a:solidFill>
            </a:endParaRPr>
          </a:p>
          <a:p>
            <a:pPr indent="0" lvl="0" marL="0" rtl="0" algn="l">
              <a:lnSpc>
                <a:spcPct val="150000"/>
              </a:lnSpc>
              <a:spcBef>
                <a:spcPts val="500"/>
              </a:spcBef>
              <a:spcAft>
                <a:spcPts val="0"/>
              </a:spcAft>
              <a:buNone/>
            </a:pPr>
            <a:r>
              <a:t/>
            </a:r>
            <a:endParaRPr sz="2800">
              <a:solidFill>
                <a:schemeClr val="lt1"/>
              </a:solidFill>
            </a:endParaRPr>
          </a:p>
        </p:txBody>
      </p:sp>
      <p:sp>
        <p:nvSpPr>
          <p:cNvPr id="385" name="Google Shape;385;p48"/>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Binding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9"/>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Message Flow</a:t>
            </a:r>
            <a:endParaRPr/>
          </a:p>
        </p:txBody>
      </p:sp>
      <p:grpSp>
        <p:nvGrpSpPr>
          <p:cNvPr id="392" name="Google Shape;392;p49"/>
          <p:cNvGrpSpPr/>
          <p:nvPr/>
        </p:nvGrpSpPr>
        <p:grpSpPr>
          <a:xfrm>
            <a:off x="3848825" y="1351950"/>
            <a:ext cx="4494350" cy="4664275"/>
            <a:chOff x="3797500" y="1553050"/>
            <a:chExt cx="4494350" cy="4664275"/>
          </a:xfrm>
        </p:grpSpPr>
        <p:sp>
          <p:nvSpPr>
            <p:cNvPr id="393" name="Google Shape;393;p49"/>
            <p:cNvSpPr txBox="1"/>
            <p:nvPr/>
          </p:nvSpPr>
          <p:spPr>
            <a:xfrm>
              <a:off x="3797500" y="1553050"/>
              <a:ext cx="12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2"/>
                  </a:solidFill>
                </a:rPr>
                <a:t>Client</a:t>
              </a:r>
              <a:endParaRPr sz="2800">
                <a:solidFill>
                  <a:schemeClr val="dk2"/>
                </a:solidFill>
              </a:endParaRPr>
            </a:p>
          </p:txBody>
        </p:sp>
        <p:sp>
          <p:nvSpPr>
            <p:cNvPr id="394" name="Google Shape;394;p49"/>
            <p:cNvSpPr txBox="1"/>
            <p:nvPr/>
          </p:nvSpPr>
          <p:spPr>
            <a:xfrm>
              <a:off x="6882150" y="1553050"/>
              <a:ext cx="1409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2"/>
                  </a:solidFill>
                </a:rPr>
                <a:t>Server</a:t>
              </a:r>
              <a:endParaRPr sz="2800">
                <a:solidFill>
                  <a:schemeClr val="lt2"/>
                </a:solidFill>
              </a:endParaRPr>
            </a:p>
          </p:txBody>
        </p:sp>
        <p:cxnSp>
          <p:nvCxnSpPr>
            <p:cNvPr id="395" name="Google Shape;395;p49"/>
            <p:cNvCxnSpPr/>
            <p:nvPr/>
          </p:nvCxnSpPr>
          <p:spPr>
            <a:xfrm flipH="1">
              <a:off x="4369000" y="2075100"/>
              <a:ext cx="57000" cy="4097100"/>
            </a:xfrm>
            <a:prstGeom prst="straightConnector1">
              <a:avLst/>
            </a:prstGeom>
            <a:noFill/>
            <a:ln cap="flat" cmpd="sng" w="9525">
              <a:solidFill>
                <a:schemeClr val="dk2"/>
              </a:solidFill>
              <a:prstDash val="solid"/>
              <a:round/>
              <a:headEnd len="med" w="med" type="none"/>
              <a:tailEnd len="med" w="med" type="none"/>
            </a:ln>
          </p:spPr>
        </p:cxnSp>
        <p:cxnSp>
          <p:nvCxnSpPr>
            <p:cNvPr id="396" name="Google Shape;396;p49"/>
            <p:cNvCxnSpPr/>
            <p:nvPr/>
          </p:nvCxnSpPr>
          <p:spPr>
            <a:xfrm flipH="1">
              <a:off x="7558500" y="2120225"/>
              <a:ext cx="57000" cy="4097100"/>
            </a:xfrm>
            <a:prstGeom prst="straightConnector1">
              <a:avLst/>
            </a:prstGeom>
            <a:noFill/>
            <a:ln cap="flat" cmpd="sng" w="9525">
              <a:solidFill>
                <a:schemeClr val="lt2"/>
              </a:solidFill>
              <a:prstDash val="solid"/>
              <a:round/>
              <a:headEnd len="med" w="med" type="none"/>
              <a:tailEnd len="med" w="med" type="none"/>
            </a:ln>
          </p:spPr>
        </p:cxnSp>
        <p:sp>
          <p:nvSpPr>
            <p:cNvPr id="397" name="Google Shape;397;p49"/>
            <p:cNvSpPr txBox="1"/>
            <p:nvPr/>
          </p:nvSpPr>
          <p:spPr>
            <a:xfrm rot="1067691">
              <a:off x="4457648" y="2382432"/>
              <a:ext cx="3184454" cy="44638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2"/>
                  </a:solidFill>
                </a:rPr>
                <a:t>Map request: interface &lt;UUID&gt;</a:t>
              </a:r>
              <a:endParaRPr sz="1700">
                <a:solidFill>
                  <a:schemeClr val="dk2"/>
                </a:solidFill>
              </a:endParaRPr>
            </a:p>
          </p:txBody>
        </p:sp>
        <p:cxnSp>
          <p:nvCxnSpPr>
            <p:cNvPr id="398" name="Google Shape;398;p49"/>
            <p:cNvCxnSpPr/>
            <p:nvPr/>
          </p:nvCxnSpPr>
          <p:spPr>
            <a:xfrm>
              <a:off x="4427650" y="2321525"/>
              <a:ext cx="3192300" cy="9210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0"/>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Message Flow</a:t>
            </a:r>
            <a:endParaRPr/>
          </a:p>
        </p:txBody>
      </p:sp>
      <p:grpSp>
        <p:nvGrpSpPr>
          <p:cNvPr id="405" name="Google Shape;405;p50"/>
          <p:cNvGrpSpPr/>
          <p:nvPr/>
        </p:nvGrpSpPr>
        <p:grpSpPr>
          <a:xfrm>
            <a:off x="3848825" y="1351950"/>
            <a:ext cx="4494350" cy="4664275"/>
            <a:chOff x="3797500" y="1553050"/>
            <a:chExt cx="4494350" cy="4664275"/>
          </a:xfrm>
        </p:grpSpPr>
        <p:sp>
          <p:nvSpPr>
            <p:cNvPr id="406" name="Google Shape;406;p50"/>
            <p:cNvSpPr txBox="1"/>
            <p:nvPr/>
          </p:nvSpPr>
          <p:spPr>
            <a:xfrm>
              <a:off x="3797500" y="1553050"/>
              <a:ext cx="12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2"/>
                  </a:solidFill>
                </a:rPr>
                <a:t>Client</a:t>
              </a:r>
              <a:endParaRPr sz="2800">
                <a:solidFill>
                  <a:schemeClr val="dk2"/>
                </a:solidFill>
              </a:endParaRPr>
            </a:p>
          </p:txBody>
        </p:sp>
        <p:sp>
          <p:nvSpPr>
            <p:cNvPr id="407" name="Google Shape;407;p50"/>
            <p:cNvSpPr txBox="1"/>
            <p:nvPr/>
          </p:nvSpPr>
          <p:spPr>
            <a:xfrm>
              <a:off x="6882150" y="1553050"/>
              <a:ext cx="1409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2"/>
                  </a:solidFill>
                </a:rPr>
                <a:t>Server</a:t>
              </a:r>
              <a:endParaRPr sz="2800">
                <a:solidFill>
                  <a:schemeClr val="lt2"/>
                </a:solidFill>
              </a:endParaRPr>
            </a:p>
          </p:txBody>
        </p:sp>
        <p:cxnSp>
          <p:nvCxnSpPr>
            <p:cNvPr id="408" name="Google Shape;408;p50"/>
            <p:cNvCxnSpPr/>
            <p:nvPr/>
          </p:nvCxnSpPr>
          <p:spPr>
            <a:xfrm flipH="1">
              <a:off x="4369000" y="2075100"/>
              <a:ext cx="57000" cy="409710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50"/>
            <p:cNvCxnSpPr/>
            <p:nvPr/>
          </p:nvCxnSpPr>
          <p:spPr>
            <a:xfrm flipH="1">
              <a:off x="7558500" y="2120225"/>
              <a:ext cx="57000" cy="4097100"/>
            </a:xfrm>
            <a:prstGeom prst="straightConnector1">
              <a:avLst/>
            </a:prstGeom>
            <a:noFill/>
            <a:ln cap="flat" cmpd="sng" w="9525">
              <a:solidFill>
                <a:schemeClr val="lt2"/>
              </a:solidFill>
              <a:prstDash val="solid"/>
              <a:round/>
              <a:headEnd len="med" w="med" type="none"/>
              <a:tailEnd len="med" w="med" type="none"/>
            </a:ln>
          </p:spPr>
        </p:cxnSp>
        <p:sp>
          <p:nvSpPr>
            <p:cNvPr id="410" name="Google Shape;410;p50"/>
            <p:cNvSpPr txBox="1"/>
            <p:nvPr/>
          </p:nvSpPr>
          <p:spPr>
            <a:xfrm rot="1067691">
              <a:off x="4457648" y="2382432"/>
              <a:ext cx="3184454" cy="44638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2"/>
                  </a:solidFill>
                </a:rPr>
                <a:t>Map request: interface &lt;UUID&gt;</a:t>
              </a:r>
              <a:endParaRPr sz="1700">
                <a:solidFill>
                  <a:schemeClr val="dk2"/>
                </a:solidFill>
              </a:endParaRPr>
            </a:p>
          </p:txBody>
        </p:sp>
        <p:cxnSp>
          <p:nvCxnSpPr>
            <p:cNvPr id="411" name="Google Shape;411;p50"/>
            <p:cNvCxnSpPr/>
            <p:nvPr/>
          </p:nvCxnSpPr>
          <p:spPr>
            <a:xfrm>
              <a:off x="4427650" y="2321525"/>
              <a:ext cx="3192300" cy="921000"/>
            </a:xfrm>
            <a:prstGeom prst="straightConnector1">
              <a:avLst/>
            </a:prstGeom>
            <a:noFill/>
            <a:ln cap="flat" cmpd="sng" w="9525">
              <a:solidFill>
                <a:schemeClr val="dk2"/>
              </a:solidFill>
              <a:prstDash val="solid"/>
              <a:round/>
              <a:headEnd len="med" w="med" type="none"/>
              <a:tailEnd len="med" w="med" type="triangle"/>
            </a:ln>
          </p:spPr>
        </p:cxnSp>
        <p:cxnSp>
          <p:nvCxnSpPr>
            <p:cNvPr id="412" name="Google Shape;412;p50"/>
            <p:cNvCxnSpPr/>
            <p:nvPr/>
          </p:nvCxnSpPr>
          <p:spPr>
            <a:xfrm flipH="1">
              <a:off x="4414250" y="3277725"/>
              <a:ext cx="3177600" cy="234600"/>
            </a:xfrm>
            <a:prstGeom prst="straightConnector1">
              <a:avLst/>
            </a:prstGeom>
            <a:noFill/>
            <a:ln cap="flat" cmpd="sng" w="9525">
              <a:solidFill>
                <a:schemeClr val="lt2"/>
              </a:solidFill>
              <a:prstDash val="solid"/>
              <a:round/>
              <a:headEnd len="med" w="med" type="none"/>
              <a:tailEnd len="med" w="med" type="triangle"/>
            </a:ln>
          </p:spPr>
        </p:cxnSp>
        <p:sp>
          <p:nvSpPr>
            <p:cNvPr id="413" name="Google Shape;413;p50"/>
            <p:cNvSpPr txBox="1"/>
            <p:nvPr/>
          </p:nvSpPr>
          <p:spPr>
            <a:xfrm rot="-273836">
              <a:off x="4426756" y="3020678"/>
              <a:ext cx="2537345" cy="44633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lt2"/>
                  </a:solidFill>
                </a:rPr>
                <a:t>Map response: endpoint</a:t>
              </a:r>
              <a:endParaRPr sz="1700">
                <a:solidFill>
                  <a:schemeClr val="lt2"/>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1"/>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Message Flow</a:t>
            </a:r>
            <a:endParaRPr/>
          </a:p>
        </p:txBody>
      </p:sp>
      <p:grpSp>
        <p:nvGrpSpPr>
          <p:cNvPr id="420" name="Google Shape;420;p51"/>
          <p:cNvGrpSpPr/>
          <p:nvPr/>
        </p:nvGrpSpPr>
        <p:grpSpPr>
          <a:xfrm>
            <a:off x="3848825" y="1351950"/>
            <a:ext cx="4494350" cy="4664275"/>
            <a:chOff x="3797500" y="1553050"/>
            <a:chExt cx="4494350" cy="4664275"/>
          </a:xfrm>
        </p:grpSpPr>
        <p:sp>
          <p:nvSpPr>
            <p:cNvPr id="421" name="Google Shape;421;p51"/>
            <p:cNvSpPr txBox="1"/>
            <p:nvPr/>
          </p:nvSpPr>
          <p:spPr>
            <a:xfrm>
              <a:off x="3797500" y="1553050"/>
              <a:ext cx="12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2"/>
                  </a:solidFill>
                </a:rPr>
                <a:t>Client</a:t>
              </a:r>
              <a:endParaRPr sz="2800">
                <a:solidFill>
                  <a:schemeClr val="dk2"/>
                </a:solidFill>
              </a:endParaRPr>
            </a:p>
          </p:txBody>
        </p:sp>
        <p:sp>
          <p:nvSpPr>
            <p:cNvPr id="422" name="Google Shape;422;p51"/>
            <p:cNvSpPr txBox="1"/>
            <p:nvPr/>
          </p:nvSpPr>
          <p:spPr>
            <a:xfrm>
              <a:off x="6882150" y="1553050"/>
              <a:ext cx="1409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2"/>
                  </a:solidFill>
                </a:rPr>
                <a:t>Server</a:t>
              </a:r>
              <a:endParaRPr sz="2800">
                <a:solidFill>
                  <a:schemeClr val="lt2"/>
                </a:solidFill>
              </a:endParaRPr>
            </a:p>
          </p:txBody>
        </p:sp>
        <p:cxnSp>
          <p:nvCxnSpPr>
            <p:cNvPr id="423" name="Google Shape;423;p51"/>
            <p:cNvCxnSpPr/>
            <p:nvPr/>
          </p:nvCxnSpPr>
          <p:spPr>
            <a:xfrm flipH="1">
              <a:off x="4369000" y="2075100"/>
              <a:ext cx="57000" cy="4097100"/>
            </a:xfrm>
            <a:prstGeom prst="straightConnector1">
              <a:avLst/>
            </a:prstGeom>
            <a:noFill/>
            <a:ln cap="flat" cmpd="sng" w="9525">
              <a:solidFill>
                <a:schemeClr val="dk2"/>
              </a:solidFill>
              <a:prstDash val="solid"/>
              <a:round/>
              <a:headEnd len="med" w="med" type="none"/>
              <a:tailEnd len="med" w="med" type="none"/>
            </a:ln>
          </p:spPr>
        </p:cxnSp>
        <p:cxnSp>
          <p:nvCxnSpPr>
            <p:cNvPr id="424" name="Google Shape;424;p51"/>
            <p:cNvCxnSpPr/>
            <p:nvPr/>
          </p:nvCxnSpPr>
          <p:spPr>
            <a:xfrm flipH="1">
              <a:off x="7558500" y="2120225"/>
              <a:ext cx="57000" cy="4097100"/>
            </a:xfrm>
            <a:prstGeom prst="straightConnector1">
              <a:avLst/>
            </a:prstGeom>
            <a:noFill/>
            <a:ln cap="flat" cmpd="sng" w="9525">
              <a:solidFill>
                <a:schemeClr val="lt2"/>
              </a:solidFill>
              <a:prstDash val="solid"/>
              <a:round/>
              <a:headEnd len="med" w="med" type="none"/>
              <a:tailEnd len="med" w="med" type="none"/>
            </a:ln>
          </p:spPr>
        </p:cxnSp>
        <p:sp>
          <p:nvSpPr>
            <p:cNvPr id="425" name="Google Shape;425;p51"/>
            <p:cNvSpPr txBox="1"/>
            <p:nvPr/>
          </p:nvSpPr>
          <p:spPr>
            <a:xfrm rot="1067691">
              <a:off x="4457648" y="2382432"/>
              <a:ext cx="3184454" cy="44638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2"/>
                  </a:solidFill>
                </a:rPr>
                <a:t>Map request: interface &lt;UUID&gt;</a:t>
              </a:r>
              <a:endParaRPr sz="1700">
                <a:solidFill>
                  <a:schemeClr val="dk2"/>
                </a:solidFill>
              </a:endParaRPr>
            </a:p>
          </p:txBody>
        </p:sp>
        <p:cxnSp>
          <p:nvCxnSpPr>
            <p:cNvPr id="426" name="Google Shape;426;p51"/>
            <p:cNvCxnSpPr/>
            <p:nvPr/>
          </p:nvCxnSpPr>
          <p:spPr>
            <a:xfrm>
              <a:off x="4427650" y="3538275"/>
              <a:ext cx="3157500" cy="657900"/>
            </a:xfrm>
            <a:prstGeom prst="straightConnector1">
              <a:avLst/>
            </a:prstGeom>
            <a:noFill/>
            <a:ln cap="flat" cmpd="sng" w="9525">
              <a:solidFill>
                <a:schemeClr val="dk2"/>
              </a:solidFill>
              <a:prstDash val="solid"/>
              <a:round/>
              <a:headEnd len="med" w="med" type="none"/>
              <a:tailEnd len="med" w="med" type="triangle"/>
            </a:ln>
          </p:spPr>
        </p:cxnSp>
        <p:cxnSp>
          <p:nvCxnSpPr>
            <p:cNvPr id="427" name="Google Shape;427;p51"/>
            <p:cNvCxnSpPr/>
            <p:nvPr/>
          </p:nvCxnSpPr>
          <p:spPr>
            <a:xfrm>
              <a:off x="4427650" y="2321525"/>
              <a:ext cx="3192300" cy="921000"/>
            </a:xfrm>
            <a:prstGeom prst="straightConnector1">
              <a:avLst/>
            </a:prstGeom>
            <a:noFill/>
            <a:ln cap="flat" cmpd="sng" w="9525">
              <a:solidFill>
                <a:schemeClr val="dk2"/>
              </a:solidFill>
              <a:prstDash val="solid"/>
              <a:round/>
              <a:headEnd len="med" w="med" type="none"/>
              <a:tailEnd len="med" w="med" type="triangle"/>
            </a:ln>
          </p:spPr>
        </p:cxnSp>
        <p:cxnSp>
          <p:nvCxnSpPr>
            <p:cNvPr id="428" name="Google Shape;428;p51"/>
            <p:cNvCxnSpPr/>
            <p:nvPr/>
          </p:nvCxnSpPr>
          <p:spPr>
            <a:xfrm flipH="1">
              <a:off x="4414250" y="3277725"/>
              <a:ext cx="3177600" cy="234600"/>
            </a:xfrm>
            <a:prstGeom prst="straightConnector1">
              <a:avLst/>
            </a:prstGeom>
            <a:noFill/>
            <a:ln cap="flat" cmpd="sng" w="9525">
              <a:solidFill>
                <a:schemeClr val="lt2"/>
              </a:solidFill>
              <a:prstDash val="solid"/>
              <a:round/>
              <a:headEnd len="med" w="med" type="none"/>
              <a:tailEnd len="med" w="med" type="triangle"/>
            </a:ln>
          </p:spPr>
        </p:cxnSp>
        <p:sp>
          <p:nvSpPr>
            <p:cNvPr id="429" name="Google Shape;429;p51"/>
            <p:cNvSpPr txBox="1"/>
            <p:nvPr/>
          </p:nvSpPr>
          <p:spPr>
            <a:xfrm rot="-273836">
              <a:off x="4426756" y="3020678"/>
              <a:ext cx="2537345" cy="44633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lt2"/>
                  </a:solidFill>
                </a:rPr>
                <a:t>Map response: endpoint</a:t>
              </a:r>
              <a:endParaRPr sz="1700">
                <a:solidFill>
                  <a:schemeClr val="lt2"/>
                </a:solidFill>
              </a:endParaRPr>
            </a:p>
          </p:txBody>
        </p:sp>
        <p:sp>
          <p:nvSpPr>
            <p:cNvPr id="430" name="Google Shape;430;p51"/>
            <p:cNvSpPr txBox="1"/>
            <p:nvPr/>
          </p:nvSpPr>
          <p:spPr>
            <a:xfrm rot="678952">
              <a:off x="5489983" y="3607141"/>
              <a:ext cx="1706269" cy="44632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2"/>
                  </a:solidFill>
                </a:rPr>
                <a:t>Bind request</a:t>
              </a:r>
              <a:endParaRPr sz="1700">
                <a:solidFill>
                  <a:schemeClr val="dk2"/>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2"/>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Message Flow</a:t>
            </a:r>
            <a:endParaRPr/>
          </a:p>
        </p:txBody>
      </p:sp>
      <p:grpSp>
        <p:nvGrpSpPr>
          <p:cNvPr id="437" name="Google Shape;437;p52"/>
          <p:cNvGrpSpPr/>
          <p:nvPr/>
        </p:nvGrpSpPr>
        <p:grpSpPr>
          <a:xfrm>
            <a:off x="3848825" y="1351950"/>
            <a:ext cx="4494350" cy="4664275"/>
            <a:chOff x="3797500" y="1553050"/>
            <a:chExt cx="4494350" cy="4664275"/>
          </a:xfrm>
        </p:grpSpPr>
        <p:sp>
          <p:nvSpPr>
            <p:cNvPr id="438" name="Google Shape;438;p52"/>
            <p:cNvSpPr txBox="1"/>
            <p:nvPr/>
          </p:nvSpPr>
          <p:spPr>
            <a:xfrm>
              <a:off x="3797500" y="1553050"/>
              <a:ext cx="12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2"/>
                  </a:solidFill>
                </a:rPr>
                <a:t>Client</a:t>
              </a:r>
              <a:endParaRPr sz="2800">
                <a:solidFill>
                  <a:schemeClr val="dk2"/>
                </a:solidFill>
              </a:endParaRPr>
            </a:p>
          </p:txBody>
        </p:sp>
        <p:sp>
          <p:nvSpPr>
            <p:cNvPr id="439" name="Google Shape;439;p52"/>
            <p:cNvSpPr txBox="1"/>
            <p:nvPr/>
          </p:nvSpPr>
          <p:spPr>
            <a:xfrm>
              <a:off x="6882150" y="1553050"/>
              <a:ext cx="1409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2"/>
                  </a:solidFill>
                </a:rPr>
                <a:t>Server</a:t>
              </a:r>
              <a:endParaRPr sz="2800">
                <a:solidFill>
                  <a:schemeClr val="lt2"/>
                </a:solidFill>
              </a:endParaRPr>
            </a:p>
          </p:txBody>
        </p:sp>
        <p:cxnSp>
          <p:nvCxnSpPr>
            <p:cNvPr id="440" name="Google Shape;440;p52"/>
            <p:cNvCxnSpPr/>
            <p:nvPr/>
          </p:nvCxnSpPr>
          <p:spPr>
            <a:xfrm flipH="1">
              <a:off x="4369000" y="2075100"/>
              <a:ext cx="57000" cy="4097100"/>
            </a:xfrm>
            <a:prstGeom prst="straightConnector1">
              <a:avLst/>
            </a:prstGeom>
            <a:noFill/>
            <a:ln cap="flat" cmpd="sng" w="9525">
              <a:solidFill>
                <a:schemeClr val="dk2"/>
              </a:solidFill>
              <a:prstDash val="solid"/>
              <a:round/>
              <a:headEnd len="med" w="med" type="none"/>
              <a:tailEnd len="med" w="med" type="none"/>
            </a:ln>
          </p:spPr>
        </p:cxnSp>
        <p:cxnSp>
          <p:nvCxnSpPr>
            <p:cNvPr id="441" name="Google Shape;441;p52"/>
            <p:cNvCxnSpPr/>
            <p:nvPr/>
          </p:nvCxnSpPr>
          <p:spPr>
            <a:xfrm flipH="1">
              <a:off x="7558500" y="2120225"/>
              <a:ext cx="57000" cy="4097100"/>
            </a:xfrm>
            <a:prstGeom prst="straightConnector1">
              <a:avLst/>
            </a:prstGeom>
            <a:noFill/>
            <a:ln cap="flat" cmpd="sng" w="9525">
              <a:solidFill>
                <a:schemeClr val="lt2"/>
              </a:solidFill>
              <a:prstDash val="solid"/>
              <a:round/>
              <a:headEnd len="med" w="med" type="none"/>
              <a:tailEnd len="med" w="med" type="none"/>
            </a:ln>
          </p:spPr>
        </p:cxnSp>
        <p:sp>
          <p:nvSpPr>
            <p:cNvPr id="442" name="Google Shape;442;p52"/>
            <p:cNvSpPr txBox="1"/>
            <p:nvPr/>
          </p:nvSpPr>
          <p:spPr>
            <a:xfrm rot="1067691">
              <a:off x="4457648" y="2382432"/>
              <a:ext cx="3184454" cy="44638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2"/>
                  </a:solidFill>
                </a:rPr>
                <a:t>Map request: interface &lt;UUID&gt;</a:t>
              </a:r>
              <a:endParaRPr sz="1700">
                <a:solidFill>
                  <a:schemeClr val="dk2"/>
                </a:solidFill>
              </a:endParaRPr>
            </a:p>
          </p:txBody>
        </p:sp>
        <p:cxnSp>
          <p:nvCxnSpPr>
            <p:cNvPr id="443" name="Google Shape;443;p52"/>
            <p:cNvCxnSpPr/>
            <p:nvPr/>
          </p:nvCxnSpPr>
          <p:spPr>
            <a:xfrm>
              <a:off x="4427650" y="3538275"/>
              <a:ext cx="3157500" cy="657900"/>
            </a:xfrm>
            <a:prstGeom prst="straightConnector1">
              <a:avLst/>
            </a:prstGeom>
            <a:noFill/>
            <a:ln cap="flat" cmpd="sng" w="9525">
              <a:solidFill>
                <a:schemeClr val="dk2"/>
              </a:solidFill>
              <a:prstDash val="solid"/>
              <a:round/>
              <a:headEnd len="med" w="med" type="none"/>
              <a:tailEnd len="med" w="med" type="triangle"/>
            </a:ln>
          </p:spPr>
        </p:cxnSp>
        <p:cxnSp>
          <p:nvCxnSpPr>
            <p:cNvPr id="444" name="Google Shape;444;p52"/>
            <p:cNvCxnSpPr/>
            <p:nvPr/>
          </p:nvCxnSpPr>
          <p:spPr>
            <a:xfrm>
              <a:off x="4427650" y="2321525"/>
              <a:ext cx="3192300" cy="921000"/>
            </a:xfrm>
            <a:prstGeom prst="straightConnector1">
              <a:avLst/>
            </a:prstGeom>
            <a:noFill/>
            <a:ln cap="flat" cmpd="sng" w="9525">
              <a:solidFill>
                <a:schemeClr val="dk2"/>
              </a:solidFill>
              <a:prstDash val="solid"/>
              <a:round/>
              <a:headEnd len="med" w="med" type="none"/>
              <a:tailEnd len="med" w="med" type="triangle"/>
            </a:ln>
          </p:spPr>
        </p:cxnSp>
        <p:cxnSp>
          <p:nvCxnSpPr>
            <p:cNvPr id="445" name="Google Shape;445;p52"/>
            <p:cNvCxnSpPr/>
            <p:nvPr/>
          </p:nvCxnSpPr>
          <p:spPr>
            <a:xfrm flipH="1">
              <a:off x="4414250" y="3277725"/>
              <a:ext cx="3177600" cy="234600"/>
            </a:xfrm>
            <a:prstGeom prst="straightConnector1">
              <a:avLst/>
            </a:prstGeom>
            <a:noFill/>
            <a:ln cap="flat" cmpd="sng" w="9525">
              <a:solidFill>
                <a:schemeClr val="lt2"/>
              </a:solidFill>
              <a:prstDash val="solid"/>
              <a:round/>
              <a:headEnd len="med" w="med" type="none"/>
              <a:tailEnd len="med" w="med" type="triangle"/>
            </a:ln>
          </p:spPr>
        </p:cxnSp>
        <p:sp>
          <p:nvSpPr>
            <p:cNvPr id="446" name="Google Shape;446;p52"/>
            <p:cNvSpPr txBox="1"/>
            <p:nvPr/>
          </p:nvSpPr>
          <p:spPr>
            <a:xfrm rot="-273836">
              <a:off x="4426756" y="3020678"/>
              <a:ext cx="2537345" cy="44633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lt2"/>
                  </a:solidFill>
                </a:rPr>
                <a:t>Map response: endpoint</a:t>
              </a:r>
              <a:endParaRPr sz="1700">
                <a:solidFill>
                  <a:schemeClr val="lt2"/>
                </a:solidFill>
              </a:endParaRPr>
            </a:p>
          </p:txBody>
        </p:sp>
        <p:sp>
          <p:nvSpPr>
            <p:cNvPr id="447" name="Google Shape;447;p52"/>
            <p:cNvSpPr txBox="1"/>
            <p:nvPr/>
          </p:nvSpPr>
          <p:spPr>
            <a:xfrm rot="678952">
              <a:off x="5489983" y="3607141"/>
              <a:ext cx="1706269" cy="44632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2"/>
                  </a:solidFill>
                </a:rPr>
                <a:t>Bind request</a:t>
              </a:r>
              <a:endParaRPr sz="1700">
                <a:solidFill>
                  <a:schemeClr val="dk2"/>
                </a:solidFill>
              </a:endParaRPr>
            </a:p>
          </p:txBody>
        </p:sp>
        <p:cxnSp>
          <p:nvCxnSpPr>
            <p:cNvPr id="448" name="Google Shape;448;p52"/>
            <p:cNvCxnSpPr/>
            <p:nvPr/>
          </p:nvCxnSpPr>
          <p:spPr>
            <a:xfrm flipH="1">
              <a:off x="4387525" y="4237475"/>
              <a:ext cx="3164100" cy="234600"/>
            </a:xfrm>
            <a:prstGeom prst="straightConnector1">
              <a:avLst/>
            </a:prstGeom>
            <a:noFill/>
            <a:ln cap="flat" cmpd="sng" w="9525">
              <a:solidFill>
                <a:schemeClr val="lt2"/>
              </a:solidFill>
              <a:prstDash val="solid"/>
              <a:round/>
              <a:headEnd len="med" w="med" type="none"/>
              <a:tailEnd len="med" w="med" type="triangle"/>
            </a:ln>
          </p:spPr>
        </p:cxnSp>
        <p:sp>
          <p:nvSpPr>
            <p:cNvPr id="449" name="Google Shape;449;p52"/>
            <p:cNvSpPr txBox="1"/>
            <p:nvPr/>
          </p:nvSpPr>
          <p:spPr>
            <a:xfrm rot="-178424">
              <a:off x="4955897" y="3991439"/>
              <a:ext cx="1665443" cy="44641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lt2"/>
                  </a:solidFill>
                </a:rPr>
                <a:t>Bind response</a:t>
              </a:r>
              <a:endParaRPr sz="1700">
                <a:solidFill>
                  <a:schemeClr val="lt2"/>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3"/>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Message Flow</a:t>
            </a:r>
            <a:endParaRPr/>
          </a:p>
        </p:txBody>
      </p:sp>
      <p:grpSp>
        <p:nvGrpSpPr>
          <p:cNvPr id="456" name="Google Shape;456;p53"/>
          <p:cNvGrpSpPr/>
          <p:nvPr/>
        </p:nvGrpSpPr>
        <p:grpSpPr>
          <a:xfrm>
            <a:off x="3848825" y="1351950"/>
            <a:ext cx="4494350" cy="4664275"/>
            <a:chOff x="3797500" y="1553050"/>
            <a:chExt cx="4494350" cy="4664275"/>
          </a:xfrm>
        </p:grpSpPr>
        <p:sp>
          <p:nvSpPr>
            <p:cNvPr id="457" name="Google Shape;457;p53"/>
            <p:cNvSpPr txBox="1"/>
            <p:nvPr/>
          </p:nvSpPr>
          <p:spPr>
            <a:xfrm>
              <a:off x="3797500" y="1553050"/>
              <a:ext cx="12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2"/>
                  </a:solidFill>
                </a:rPr>
                <a:t>Client</a:t>
              </a:r>
              <a:endParaRPr sz="2800">
                <a:solidFill>
                  <a:schemeClr val="dk2"/>
                </a:solidFill>
              </a:endParaRPr>
            </a:p>
          </p:txBody>
        </p:sp>
        <p:sp>
          <p:nvSpPr>
            <p:cNvPr id="458" name="Google Shape;458;p53"/>
            <p:cNvSpPr txBox="1"/>
            <p:nvPr/>
          </p:nvSpPr>
          <p:spPr>
            <a:xfrm>
              <a:off x="6882150" y="1553050"/>
              <a:ext cx="1409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2"/>
                  </a:solidFill>
                </a:rPr>
                <a:t>Server</a:t>
              </a:r>
              <a:endParaRPr sz="2800">
                <a:solidFill>
                  <a:schemeClr val="lt2"/>
                </a:solidFill>
              </a:endParaRPr>
            </a:p>
          </p:txBody>
        </p:sp>
        <p:cxnSp>
          <p:nvCxnSpPr>
            <p:cNvPr id="459" name="Google Shape;459;p53"/>
            <p:cNvCxnSpPr/>
            <p:nvPr/>
          </p:nvCxnSpPr>
          <p:spPr>
            <a:xfrm flipH="1">
              <a:off x="4369000" y="2075100"/>
              <a:ext cx="57000" cy="4097100"/>
            </a:xfrm>
            <a:prstGeom prst="straightConnector1">
              <a:avLst/>
            </a:prstGeom>
            <a:noFill/>
            <a:ln cap="flat" cmpd="sng" w="9525">
              <a:solidFill>
                <a:schemeClr val="dk2"/>
              </a:solidFill>
              <a:prstDash val="solid"/>
              <a:round/>
              <a:headEnd len="med" w="med" type="none"/>
              <a:tailEnd len="med" w="med" type="none"/>
            </a:ln>
          </p:spPr>
        </p:cxnSp>
        <p:cxnSp>
          <p:nvCxnSpPr>
            <p:cNvPr id="460" name="Google Shape;460;p53"/>
            <p:cNvCxnSpPr/>
            <p:nvPr/>
          </p:nvCxnSpPr>
          <p:spPr>
            <a:xfrm flipH="1">
              <a:off x="7558500" y="2120225"/>
              <a:ext cx="57000" cy="4097100"/>
            </a:xfrm>
            <a:prstGeom prst="straightConnector1">
              <a:avLst/>
            </a:prstGeom>
            <a:noFill/>
            <a:ln cap="flat" cmpd="sng" w="9525">
              <a:solidFill>
                <a:schemeClr val="lt2"/>
              </a:solidFill>
              <a:prstDash val="solid"/>
              <a:round/>
              <a:headEnd len="med" w="med" type="none"/>
              <a:tailEnd len="med" w="med" type="none"/>
            </a:ln>
          </p:spPr>
        </p:cxnSp>
        <p:sp>
          <p:nvSpPr>
            <p:cNvPr id="461" name="Google Shape;461;p53"/>
            <p:cNvSpPr txBox="1"/>
            <p:nvPr/>
          </p:nvSpPr>
          <p:spPr>
            <a:xfrm rot="1067691">
              <a:off x="4457648" y="2382432"/>
              <a:ext cx="3184454" cy="44638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2"/>
                  </a:solidFill>
                </a:rPr>
                <a:t>Map request: interface &lt;UUID&gt;</a:t>
              </a:r>
              <a:endParaRPr sz="1700">
                <a:solidFill>
                  <a:schemeClr val="dk2"/>
                </a:solidFill>
              </a:endParaRPr>
            </a:p>
          </p:txBody>
        </p:sp>
        <p:cxnSp>
          <p:nvCxnSpPr>
            <p:cNvPr id="462" name="Google Shape;462;p53"/>
            <p:cNvCxnSpPr/>
            <p:nvPr/>
          </p:nvCxnSpPr>
          <p:spPr>
            <a:xfrm>
              <a:off x="4427650" y="3538275"/>
              <a:ext cx="3157500" cy="657900"/>
            </a:xfrm>
            <a:prstGeom prst="straightConnector1">
              <a:avLst/>
            </a:prstGeom>
            <a:noFill/>
            <a:ln cap="flat" cmpd="sng" w="9525">
              <a:solidFill>
                <a:schemeClr val="dk2"/>
              </a:solidFill>
              <a:prstDash val="solid"/>
              <a:round/>
              <a:headEnd len="med" w="med" type="none"/>
              <a:tailEnd len="med" w="med" type="triangle"/>
            </a:ln>
          </p:spPr>
        </p:cxnSp>
        <p:cxnSp>
          <p:nvCxnSpPr>
            <p:cNvPr id="463" name="Google Shape;463;p53"/>
            <p:cNvCxnSpPr/>
            <p:nvPr/>
          </p:nvCxnSpPr>
          <p:spPr>
            <a:xfrm>
              <a:off x="4427650" y="2321525"/>
              <a:ext cx="3192300" cy="921000"/>
            </a:xfrm>
            <a:prstGeom prst="straightConnector1">
              <a:avLst/>
            </a:prstGeom>
            <a:noFill/>
            <a:ln cap="flat" cmpd="sng" w="9525">
              <a:solidFill>
                <a:schemeClr val="dk2"/>
              </a:solidFill>
              <a:prstDash val="solid"/>
              <a:round/>
              <a:headEnd len="med" w="med" type="none"/>
              <a:tailEnd len="med" w="med" type="triangle"/>
            </a:ln>
          </p:spPr>
        </p:cxnSp>
        <p:cxnSp>
          <p:nvCxnSpPr>
            <p:cNvPr id="464" name="Google Shape;464;p53"/>
            <p:cNvCxnSpPr/>
            <p:nvPr/>
          </p:nvCxnSpPr>
          <p:spPr>
            <a:xfrm flipH="1">
              <a:off x="4414250" y="3277725"/>
              <a:ext cx="3177600" cy="234600"/>
            </a:xfrm>
            <a:prstGeom prst="straightConnector1">
              <a:avLst/>
            </a:prstGeom>
            <a:noFill/>
            <a:ln cap="flat" cmpd="sng" w="9525">
              <a:solidFill>
                <a:schemeClr val="lt2"/>
              </a:solidFill>
              <a:prstDash val="solid"/>
              <a:round/>
              <a:headEnd len="med" w="med" type="none"/>
              <a:tailEnd len="med" w="med" type="triangle"/>
            </a:ln>
          </p:spPr>
        </p:cxnSp>
        <p:sp>
          <p:nvSpPr>
            <p:cNvPr id="465" name="Google Shape;465;p53"/>
            <p:cNvSpPr txBox="1"/>
            <p:nvPr/>
          </p:nvSpPr>
          <p:spPr>
            <a:xfrm rot="-273836">
              <a:off x="4426756" y="3020678"/>
              <a:ext cx="2537345" cy="44633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lt2"/>
                  </a:solidFill>
                </a:rPr>
                <a:t>Map response: endpoint</a:t>
              </a:r>
              <a:endParaRPr sz="1700">
                <a:solidFill>
                  <a:schemeClr val="lt2"/>
                </a:solidFill>
              </a:endParaRPr>
            </a:p>
          </p:txBody>
        </p:sp>
        <p:sp>
          <p:nvSpPr>
            <p:cNvPr id="466" name="Google Shape;466;p53"/>
            <p:cNvSpPr txBox="1"/>
            <p:nvPr/>
          </p:nvSpPr>
          <p:spPr>
            <a:xfrm rot="678952">
              <a:off x="5489983" y="3607141"/>
              <a:ext cx="1706269" cy="44632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2"/>
                  </a:solidFill>
                </a:rPr>
                <a:t>Bind request</a:t>
              </a:r>
              <a:endParaRPr sz="1700">
                <a:solidFill>
                  <a:schemeClr val="dk2"/>
                </a:solidFill>
              </a:endParaRPr>
            </a:p>
          </p:txBody>
        </p:sp>
        <p:cxnSp>
          <p:nvCxnSpPr>
            <p:cNvPr id="467" name="Google Shape;467;p53"/>
            <p:cNvCxnSpPr/>
            <p:nvPr/>
          </p:nvCxnSpPr>
          <p:spPr>
            <a:xfrm flipH="1">
              <a:off x="4387525" y="4237475"/>
              <a:ext cx="3164100" cy="234600"/>
            </a:xfrm>
            <a:prstGeom prst="straightConnector1">
              <a:avLst/>
            </a:prstGeom>
            <a:noFill/>
            <a:ln cap="flat" cmpd="sng" w="9525">
              <a:solidFill>
                <a:schemeClr val="lt2"/>
              </a:solidFill>
              <a:prstDash val="solid"/>
              <a:round/>
              <a:headEnd len="med" w="med" type="none"/>
              <a:tailEnd len="med" w="med" type="triangle"/>
            </a:ln>
          </p:spPr>
        </p:cxnSp>
        <p:sp>
          <p:nvSpPr>
            <p:cNvPr id="468" name="Google Shape;468;p53"/>
            <p:cNvSpPr txBox="1"/>
            <p:nvPr/>
          </p:nvSpPr>
          <p:spPr>
            <a:xfrm rot="-178424">
              <a:off x="4955897" y="3991439"/>
              <a:ext cx="1665443" cy="44641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lt2"/>
                  </a:solidFill>
                </a:rPr>
                <a:t>Bind response</a:t>
              </a:r>
              <a:endParaRPr sz="1700">
                <a:solidFill>
                  <a:schemeClr val="lt2"/>
                </a:solidFill>
              </a:endParaRPr>
            </a:p>
          </p:txBody>
        </p:sp>
        <p:cxnSp>
          <p:nvCxnSpPr>
            <p:cNvPr id="469" name="Google Shape;469;p53"/>
            <p:cNvCxnSpPr/>
            <p:nvPr/>
          </p:nvCxnSpPr>
          <p:spPr>
            <a:xfrm>
              <a:off x="4415650" y="4536225"/>
              <a:ext cx="3162900" cy="504600"/>
            </a:xfrm>
            <a:prstGeom prst="straightConnector1">
              <a:avLst/>
            </a:prstGeom>
            <a:noFill/>
            <a:ln cap="flat" cmpd="sng" w="9525">
              <a:solidFill>
                <a:schemeClr val="dk2"/>
              </a:solidFill>
              <a:prstDash val="solid"/>
              <a:round/>
              <a:headEnd len="med" w="med" type="none"/>
              <a:tailEnd len="med" w="med" type="triangle"/>
            </a:ln>
          </p:spPr>
        </p:cxnSp>
        <p:sp>
          <p:nvSpPr>
            <p:cNvPr id="470" name="Google Shape;470;p53"/>
            <p:cNvSpPr txBox="1"/>
            <p:nvPr/>
          </p:nvSpPr>
          <p:spPr>
            <a:xfrm rot="497380">
              <a:off x="5669192" y="4516849"/>
              <a:ext cx="1706227" cy="44624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2"/>
                  </a:solidFill>
                </a:rPr>
                <a:t>RPC call</a:t>
              </a:r>
              <a:endParaRPr sz="1700">
                <a:solidFill>
                  <a:schemeClr val="dk2"/>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4"/>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Message Flow</a:t>
            </a:r>
            <a:endParaRPr/>
          </a:p>
        </p:txBody>
      </p:sp>
      <p:grpSp>
        <p:nvGrpSpPr>
          <p:cNvPr id="477" name="Google Shape;477;p54"/>
          <p:cNvGrpSpPr/>
          <p:nvPr/>
        </p:nvGrpSpPr>
        <p:grpSpPr>
          <a:xfrm>
            <a:off x="3848825" y="1351950"/>
            <a:ext cx="4494350" cy="4664275"/>
            <a:chOff x="3797500" y="1553050"/>
            <a:chExt cx="4494350" cy="4664275"/>
          </a:xfrm>
        </p:grpSpPr>
        <p:sp>
          <p:nvSpPr>
            <p:cNvPr id="478" name="Google Shape;478;p54"/>
            <p:cNvSpPr txBox="1"/>
            <p:nvPr/>
          </p:nvSpPr>
          <p:spPr>
            <a:xfrm>
              <a:off x="3797500" y="1553050"/>
              <a:ext cx="12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2"/>
                  </a:solidFill>
                </a:rPr>
                <a:t>Client</a:t>
              </a:r>
              <a:endParaRPr sz="2800">
                <a:solidFill>
                  <a:schemeClr val="dk2"/>
                </a:solidFill>
              </a:endParaRPr>
            </a:p>
          </p:txBody>
        </p:sp>
        <p:sp>
          <p:nvSpPr>
            <p:cNvPr id="479" name="Google Shape;479;p54"/>
            <p:cNvSpPr txBox="1"/>
            <p:nvPr/>
          </p:nvSpPr>
          <p:spPr>
            <a:xfrm>
              <a:off x="6882150" y="1553050"/>
              <a:ext cx="1409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2"/>
                  </a:solidFill>
                </a:rPr>
                <a:t>Server</a:t>
              </a:r>
              <a:endParaRPr sz="2800">
                <a:solidFill>
                  <a:schemeClr val="lt2"/>
                </a:solidFill>
              </a:endParaRPr>
            </a:p>
          </p:txBody>
        </p:sp>
        <p:cxnSp>
          <p:nvCxnSpPr>
            <p:cNvPr id="480" name="Google Shape;480;p54"/>
            <p:cNvCxnSpPr/>
            <p:nvPr/>
          </p:nvCxnSpPr>
          <p:spPr>
            <a:xfrm flipH="1">
              <a:off x="4369000" y="2075100"/>
              <a:ext cx="57000" cy="4097100"/>
            </a:xfrm>
            <a:prstGeom prst="straightConnector1">
              <a:avLst/>
            </a:prstGeom>
            <a:noFill/>
            <a:ln cap="flat" cmpd="sng" w="9525">
              <a:solidFill>
                <a:schemeClr val="dk2"/>
              </a:solidFill>
              <a:prstDash val="solid"/>
              <a:round/>
              <a:headEnd len="med" w="med" type="none"/>
              <a:tailEnd len="med" w="med" type="none"/>
            </a:ln>
          </p:spPr>
        </p:cxnSp>
        <p:cxnSp>
          <p:nvCxnSpPr>
            <p:cNvPr id="481" name="Google Shape;481;p54"/>
            <p:cNvCxnSpPr/>
            <p:nvPr/>
          </p:nvCxnSpPr>
          <p:spPr>
            <a:xfrm flipH="1">
              <a:off x="7558500" y="2120225"/>
              <a:ext cx="57000" cy="4097100"/>
            </a:xfrm>
            <a:prstGeom prst="straightConnector1">
              <a:avLst/>
            </a:prstGeom>
            <a:noFill/>
            <a:ln cap="flat" cmpd="sng" w="9525">
              <a:solidFill>
                <a:schemeClr val="lt2"/>
              </a:solidFill>
              <a:prstDash val="solid"/>
              <a:round/>
              <a:headEnd len="med" w="med" type="none"/>
              <a:tailEnd len="med" w="med" type="none"/>
            </a:ln>
          </p:spPr>
        </p:cxnSp>
        <p:sp>
          <p:nvSpPr>
            <p:cNvPr id="482" name="Google Shape;482;p54"/>
            <p:cNvSpPr txBox="1"/>
            <p:nvPr/>
          </p:nvSpPr>
          <p:spPr>
            <a:xfrm rot="1067691">
              <a:off x="4457648" y="2382432"/>
              <a:ext cx="3184454" cy="44638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2"/>
                  </a:solidFill>
                </a:rPr>
                <a:t>Map request: interface &lt;UUID&gt;</a:t>
              </a:r>
              <a:endParaRPr sz="1700">
                <a:solidFill>
                  <a:schemeClr val="dk2"/>
                </a:solidFill>
              </a:endParaRPr>
            </a:p>
          </p:txBody>
        </p:sp>
        <p:cxnSp>
          <p:nvCxnSpPr>
            <p:cNvPr id="483" name="Google Shape;483;p54"/>
            <p:cNvCxnSpPr/>
            <p:nvPr/>
          </p:nvCxnSpPr>
          <p:spPr>
            <a:xfrm>
              <a:off x="4427650" y="3538275"/>
              <a:ext cx="3157500" cy="657900"/>
            </a:xfrm>
            <a:prstGeom prst="straightConnector1">
              <a:avLst/>
            </a:prstGeom>
            <a:noFill/>
            <a:ln cap="flat" cmpd="sng" w="9525">
              <a:solidFill>
                <a:schemeClr val="dk2"/>
              </a:solidFill>
              <a:prstDash val="solid"/>
              <a:round/>
              <a:headEnd len="med" w="med" type="none"/>
              <a:tailEnd len="med" w="med" type="triangle"/>
            </a:ln>
          </p:spPr>
        </p:cxnSp>
        <p:cxnSp>
          <p:nvCxnSpPr>
            <p:cNvPr id="484" name="Google Shape;484;p54"/>
            <p:cNvCxnSpPr/>
            <p:nvPr/>
          </p:nvCxnSpPr>
          <p:spPr>
            <a:xfrm>
              <a:off x="4427650" y="2321525"/>
              <a:ext cx="3192300" cy="921000"/>
            </a:xfrm>
            <a:prstGeom prst="straightConnector1">
              <a:avLst/>
            </a:prstGeom>
            <a:noFill/>
            <a:ln cap="flat" cmpd="sng" w="9525">
              <a:solidFill>
                <a:schemeClr val="dk2"/>
              </a:solidFill>
              <a:prstDash val="solid"/>
              <a:round/>
              <a:headEnd len="med" w="med" type="none"/>
              <a:tailEnd len="med" w="med" type="triangle"/>
            </a:ln>
          </p:spPr>
        </p:cxnSp>
        <p:cxnSp>
          <p:nvCxnSpPr>
            <p:cNvPr id="485" name="Google Shape;485;p54"/>
            <p:cNvCxnSpPr/>
            <p:nvPr/>
          </p:nvCxnSpPr>
          <p:spPr>
            <a:xfrm flipH="1">
              <a:off x="4414250" y="3277725"/>
              <a:ext cx="3177600" cy="234600"/>
            </a:xfrm>
            <a:prstGeom prst="straightConnector1">
              <a:avLst/>
            </a:prstGeom>
            <a:noFill/>
            <a:ln cap="flat" cmpd="sng" w="9525">
              <a:solidFill>
                <a:schemeClr val="lt2"/>
              </a:solidFill>
              <a:prstDash val="solid"/>
              <a:round/>
              <a:headEnd len="med" w="med" type="none"/>
              <a:tailEnd len="med" w="med" type="triangle"/>
            </a:ln>
          </p:spPr>
        </p:cxnSp>
        <p:sp>
          <p:nvSpPr>
            <p:cNvPr id="486" name="Google Shape;486;p54"/>
            <p:cNvSpPr txBox="1"/>
            <p:nvPr/>
          </p:nvSpPr>
          <p:spPr>
            <a:xfrm rot="-273836">
              <a:off x="4426756" y="3020678"/>
              <a:ext cx="2537345" cy="44633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lt2"/>
                  </a:solidFill>
                </a:rPr>
                <a:t>Map response: endpoint</a:t>
              </a:r>
              <a:endParaRPr sz="1700">
                <a:solidFill>
                  <a:schemeClr val="lt2"/>
                </a:solidFill>
              </a:endParaRPr>
            </a:p>
          </p:txBody>
        </p:sp>
        <p:sp>
          <p:nvSpPr>
            <p:cNvPr id="487" name="Google Shape;487;p54"/>
            <p:cNvSpPr txBox="1"/>
            <p:nvPr/>
          </p:nvSpPr>
          <p:spPr>
            <a:xfrm rot="678952">
              <a:off x="5489983" y="3607141"/>
              <a:ext cx="1706269" cy="44632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2"/>
                  </a:solidFill>
                </a:rPr>
                <a:t>Bind request</a:t>
              </a:r>
              <a:endParaRPr sz="1700">
                <a:solidFill>
                  <a:schemeClr val="dk2"/>
                </a:solidFill>
              </a:endParaRPr>
            </a:p>
          </p:txBody>
        </p:sp>
        <p:cxnSp>
          <p:nvCxnSpPr>
            <p:cNvPr id="488" name="Google Shape;488;p54"/>
            <p:cNvCxnSpPr/>
            <p:nvPr/>
          </p:nvCxnSpPr>
          <p:spPr>
            <a:xfrm flipH="1">
              <a:off x="4387525" y="4237475"/>
              <a:ext cx="3164100" cy="234600"/>
            </a:xfrm>
            <a:prstGeom prst="straightConnector1">
              <a:avLst/>
            </a:prstGeom>
            <a:noFill/>
            <a:ln cap="flat" cmpd="sng" w="9525">
              <a:solidFill>
                <a:schemeClr val="lt2"/>
              </a:solidFill>
              <a:prstDash val="solid"/>
              <a:round/>
              <a:headEnd len="med" w="med" type="none"/>
              <a:tailEnd len="med" w="med" type="triangle"/>
            </a:ln>
          </p:spPr>
        </p:cxnSp>
        <p:sp>
          <p:nvSpPr>
            <p:cNvPr id="489" name="Google Shape;489;p54"/>
            <p:cNvSpPr txBox="1"/>
            <p:nvPr/>
          </p:nvSpPr>
          <p:spPr>
            <a:xfrm rot="-178424">
              <a:off x="4955897" y="3991439"/>
              <a:ext cx="1665443" cy="44641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lt2"/>
                  </a:solidFill>
                </a:rPr>
                <a:t>Bind response</a:t>
              </a:r>
              <a:endParaRPr sz="1700">
                <a:solidFill>
                  <a:schemeClr val="lt2"/>
                </a:solidFill>
              </a:endParaRPr>
            </a:p>
          </p:txBody>
        </p:sp>
        <p:cxnSp>
          <p:nvCxnSpPr>
            <p:cNvPr id="490" name="Google Shape;490;p54"/>
            <p:cNvCxnSpPr/>
            <p:nvPr/>
          </p:nvCxnSpPr>
          <p:spPr>
            <a:xfrm>
              <a:off x="4415650" y="4536225"/>
              <a:ext cx="3162900" cy="504600"/>
            </a:xfrm>
            <a:prstGeom prst="straightConnector1">
              <a:avLst/>
            </a:prstGeom>
            <a:noFill/>
            <a:ln cap="flat" cmpd="sng" w="9525">
              <a:solidFill>
                <a:schemeClr val="dk2"/>
              </a:solidFill>
              <a:prstDash val="solid"/>
              <a:round/>
              <a:headEnd len="med" w="med" type="none"/>
              <a:tailEnd len="med" w="med" type="triangle"/>
            </a:ln>
          </p:spPr>
        </p:cxnSp>
        <p:sp>
          <p:nvSpPr>
            <p:cNvPr id="491" name="Google Shape;491;p54"/>
            <p:cNvSpPr txBox="1"/>
            <p:nvPr/>
          </p:nvSpPr>
          <p:spPr>
            <a:xfrm rot="497380">
              <a:off x="5669192" y="4516849"/>
              <a:ext cx="1706227" cy="44624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2"/>
                  </a:solidFill>
                </a:rPr>
                <a:t>RPC call</a:t>
              </a:r>
              <a:endParaRPr sz="1700">
                <a:solidFill>
                  <a:schemeClr val="dk2"/>
                </a:solidFill>
              </a:endParaRPr>
            </a:p>
          </p:txBody>
        </p:sp>
        <p:cxnSp>
          <p:nvCxnSpPr>
            <p:cNvPr id="492" name="Google Shape;492;p54"/>
            <p:cNvCxnSpPr/>
            <p:nvPr/>
          </p:nvCxnSpPr>
          <p:spPr>
            <a:xfrm flipH="1">
              <a:off x="4414225" y="5112750"/>
              <a:ext cx="3145500" cy="228300"/>
            </a:xfrm>
            <a:prstGeom prst="straightConnector1">
              <a:avLst/>
            </a:prstGeom>
            <a:noFill/>
            <a:ln cap="flat" cmpd="sng" w="9525">
              <a:solidFill>
                <a:schemeClr val="lt2"/>
              </a:solidFill>
              <a:prstDash val="solid"/>
              <a:round/>
              <a:headEnd len="med" w="med" type="none"/>
              <a:tailEnd len="med" w="med" type="triangle"/>
            </a:ln>
          </p:spPr>
        </p:cxnSp>
        <p:sp>
          <p:nvSpPr>
            <p:cNvPr id="493" name="Google Shape;493;p54"/>
            <p:cNvSpPr txBox="1"/>
            <p:nvPr/>
          </p:nvSpPr>
          <p:spPr>
            <a:xfrm rot="-248625">
              <a:off x="4830990" y="4897923"/>
              <a:ext cx="1706361" cy="44637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lt2"/>
                  </a:solidFill>
                </a:rPr>
                <a:t>RPC call return</a:t>
              </a:r>
              <a:endParaRPr sz="1700">
                <a:solidFill>
                  <a:schemeClr val="lt2"/>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0" lvl="0" marL="0" rtl="0" algn="l">
              <a:lnSpc>
                <a:spcPct val="150000"/>
              </a:lnSpc>
              <a:spcBef>
                <a:spcPts val="500"/>
              </a:spcBef>
              <a:spcAft>
                <a:spcPts val="0"/>
              </a:spcAft>
              <a:buClr>
                <a:schemeClr val="dk1"/>
              </a:buClr>
              <a:buSzPts val="1100"/>
              <a:buFont typeface="Arial"/>
              <a:buNone/>
            </a:pPr>
            <a:r>
              <a:rPr b="1" lang="en-GB">
                <a:solidFill>
                  <a:schemeClr val="lt1"/>
                </a:solidFill>
                <a:latin typeface="Lato"/>
                <a:ea typeface="Lato"/>
                <a:cs typeface="Lato"/>
                <a:sym typeface="Lato"/>
              </a:rPr>
              <a:t>Stiv Kupchik</a:t>
            </a:r>
            <a:endParaRPr b="1">
              <a:solidFill>
                <a:schemeClr val="lt1"/>
              </a:solidFill>
              <a:latin typeface="Lato"/>
              <a:ea typeface="Lato"/>
              <a:cs typeface="Lato"/>
              <a:sym typeface="Lato"/>
            </a:endParaRPr>
          </a:p>
          <a:p>
            <a:pPr indent="0" lvl="0" marL="0" rtl="0" algn="l">
              <a:lnSpc>
                <a:spcPct val="150000"/>
              </a:lnSpc>
              <a:spcBef>
                <a:spcPts val="500"/>
              </a:spcBef>
              <a:spcAft>
                <a:spcPts val="0"/>
              </a:spcAft>
              <a:buClr>
                <a:schemeClr val="dk1"/>
              </a:buClr>
              <a:buSzPts val="1100"/>
              <a:buFont typeface="Arial"/>
              <a:buNone/>
            </a:pPr>
            <a:r>
              <a:rPr lang="en-GB">
                <a:solidFill>
                  <a:schemeClr val="lt1"/>
                </a:solidFill>
                <a:latin typeface="Lato"/>
                <a:ea typeface="Lato"/>
                <a:cs typeface="Lato"/>
                <a:sym typeface="Lato"/>
              </a:rPr>
              <a:t>Security Research Team Lead @ </a:t>
            </a:r>
            <a:r>
              <a:rPr lang="en-GB">
                <a:solidFill>
                  <a:schemeClr val="lt1"/>
                </a:solidFill>
                <a:latin typeface="Lato"/>
                <a:ea typeface="Lato"/>
                <a:cs typeface="Lato"/>
                <a:sym typeface="Lato"/>
              </a:rPr>
              <a:t>Akamai</a:t>
            </a:r>
            <a:endParaRPr>
              <a:solidFill>
                <a:schemeClr val="lt1"/>
              </a:solidFill>
              <a:latin typeface="Lato"/>
              <a:ea typeface="Lato"/>
              <a:cs typeface="Lato"/>
              <a:sym typeface="Lato"/>
            </a:endParaRPr>
          </a:p>
          <a:p>
            <a:pPr indent="0" lvl="0" marL="0" rtl="0" algn="l">
              <a:lnSpc>
                <a:spcPct val="150000"/>
              </a:lnSpc>
              <a:spcBef>
                <a:spcPts val="500"/>
              </a:spcBef>
              <a:spcAft>
                <a:spcPts val="0"/>
              </a:spcAft>
              <a:buClr>
                <a:schemeClr val="dk1"/>
              </a:buClr>
              <a:buSzPts val="1100"/>
              <a:buFont typeface="Arial"/>
              <a:buNone/>
            </a:pPr>
            <a:r>
              <a:rPr lang="en-GB">
                <a:solidFill>
                  <a:schemeClr val="lt1"/>
                </a:solidFill>
                <a:latin typeface="Lato"/>
                <a:ea typeface="Lato"/>
                <a:cs typeface="Lato"/>
                <a:sym typeface="Lato"/>
              </a:rPr>
              <a:t>@kupsul</a:t>
            </a:r>
            <a:endParaRPr>
              <a:solidFill>
                <a:schemeClr val="lt1"/>
              </a:solidFill>
            </a:endParaRPr>
          </a:p>
          <a:p>
            <a:pPr indent="0" lvl="0" marL="0" rtl="0" algn="l">
              <a:lnSpc>
                <a:spcPct val="150000"/>
              </a:lnSpc>
              <a:spcBef>
                <a:spcPts val="500"/>
              </a:spcBef>
              <a:spcAft>
                <a:spcPts val="0"/>
              </a:spcAft>
              <a:buNone/>
            </a:pPr>
            <a:r>
              <a:t/>
            </a:r>
            <a:endParaRPr>
              <a:solidFill>
                <a:schemeClr val="lt1"/>
              </a:solidFill>
            </a:endParaRPr>
          </a:p>
          <a:p>
            <a:pPr indent="0" lvl="0" marL="0" rtl="0" algn="l">
              <a:lnSpc>
                <a:spcPct val="150000"/>
              </a:lnSpc>
              <a:spcBef>
                <a:spcPts val="500"/>
              </a:spcBef>
              <a:spcAft>
                <a:spcPts val="0"/>
              </a:spcAft>
              <a:buNone/>
            </a:pPr>
            <a:r>
              <a:t/>
            </a:r>
            <a:endParaRPr>
              <a:solidFill>
                <a:schemeClr val="lt1"/>
              </a:solidFill>
            </a:endParaRPr>
          </a:p>
          <a:p>
            <a:pPr indent="0" lvl="0" marL="0" rtl="0" algn="l">
              <a:lnSpc>
                <a:spcPct val="150000"/>
              </a:lnSpc>
              <a:spcBef>
                <a:spcPts val="500"/>
              </a:spcBef>
              <a:spcAft>
                <a:spcPts val="0"/>
              </a:spcAft>
              <a:buClr>
                <a:schemeClr val="dk1"/>
              </a:buClr>
              <a:buSzPts val="1100"/>
              <a:buFont typeface="Arial"/>
              <a:buNone/>
            </a:pPr>
            <a:r>
              <a:rPr lang="en-GB">
                <a:solidFill>
                  <a:schemeClr val="lt1"/>
                </a:solidFill>
              </a:rPr>
              <a:t>Background in DFIR and Windows internals</a:t>
            </a:r>
            <a:endParaRPr>
              <a:solidFill>
                <a:schemeClr val="lt1"/>
              </a:solidFill>
            </a:endParaRPr>
          </a:p>
          <a:p>
            <a:pPr indent="0" lvl="0" marL="0" rtl="0" algn="l">
              <a:spcBef>
                <a:spcPts val="500"/>
              </a:spcBef>
              <a:spcAft>
                <a:spcPts val="0"/>
              </a:spcAft>
              <a:buNone/>
            </a:pPr>
            <a:r>
              <a:t/>
            </a:r>
            <a:endParaRPr/>
          </a:p>
        </p:txBody>
      </p:sp>
      <p:sp>
        <p:nvSpPr>
          <p:cNvPr id="150" name="Google Shape;150;p28"/>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whoami</a:t>
            </a:r>
            <a:endParaRPr/>
          </a:p>
        </p:txBody>
      </p:sp>
      <p:pic>
        <p:nvPicPr>
          <p:cNvPr id="151" name="Google Shape;151;p28"/>
          <p:cNvPicPr preferRelativeResize="0"/>
          <p:nvPr/>
        </p:nvPicPr>
        <p:blipFill>
          <a:blip r:embed="rId3">
            <a:alphaModFix/>
          </a:blip>
          <a:stretch>
            <a:fillRect/>
          </a:stretch>
        </p:blipFill>
        <p:spPr>
          <a:xfrm rot="-1931270">
            <a:off x="1917733" y="2632440"/>
            <a:ext cx="789450" cy="526298"/>
          </a:xfrm>
          <a:prstGeom prst="rect">
            <a:avLst/>
          </a:prstGeom>
          <a:noFill/>
          <a:ln>
            <a:noFill/>
          </a:ln>
        </p:spPr>
      </p:pic>
      <p:pic>
        <p:nvPicPr>
          <p:cNvPr id="152" name="Google Shape;152;p28"/>
          <p:cNvPicPr preferRelativeResize="0"/>
          <p:nvPr/>
        </p:nvPicPr>
        <p:blipFill>
          <a:blip r:embed="rId4">
            <a:alphaModFix/>
          </a:blip>
          <a:stretch>
            <a:fillRect/>
          </a:stretch>
        </p:blipFill>
        <p:spPr>
          <a:xfrm>
            <a:off x="2786700" y="2662350"/>
            <a:ext cx="451477" cy="457200"/>
          </a:xfrm>
          <a:prstGeom prst="rect">
            <a:avLst/>
          </a:prstGeom>
          <a:noFill/>
          <a:ln>
            <a:noFill/>
          </a:ln>
        </p:spPr>
      </p:pic>
      <p:cxnSp>
        <p:nvCxnSpPr>
          <p:cNvPr id="153" name="Google Shape;153;p28"/>
          <p:cNvCxnSpPr/>
          <p:nvPr/>
        </p:nvCxnSpPr>
        <p:spPr>
          <a:xfrm>
            <a:off x="2712250" y="2586150"/>
            <a:ext cx="8100" cy="6189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5"/>
          <p:cNvSpPr txBox="1"/>
          <p:nvPr>
            <p:ph type="title"/>
          </p:nvPr>
        </p:nvSpPr>
        <p:spPr>
          <a:xfrm>
            <a:off x="682531" y="3200400"/>
            <a:ext cx="2679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An RPC Call’s Flow</a:t>
            </a:r>
            <a:endParaRPr/>
          </a:p>
        </p:txBody>
      </p:sp>
      <p:sp>
        <p:nvSpPr>
          <p:cNvPr id="500" name="Google Shape;500;p55"/>
          <p:cNvSpPr/>
          <p:nvPr/>
        </p:nvSpPr>
        <p:spPr>
          <a:xfrm>
            <a:off x="3361825" y="596975"/>
            <a:ext cx="3575100" cy="5007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Client</a:t>
            </a:r>
            <a:endParaRPr sz="2400">
              <a:latin typeface="Lato"/>
              <a:ea typeface="Lato"/>
              <a:cs typeface="Lato"/>
              <a:sym typeface="Lato"/>
            </a:endParaRPr>
          </a:p>
        </p:txBody>
      </p:sp>
      <p:sp>
        <p:nvSpPr>
          <p:cNvPr id="501" name="Google Shape;501;p55"/>
          <p:cNvSpPr/>
          <p:nvPr/>
        </p:nvSpPr>
        <p:spPr>
          <a:xfrm>
            <a:off x="3690500" y="1312775"/>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Foo(5, “hello”)</a:t>
            </a:r>
            <a:endParaRPr sz="1800">
              <a:latin typeface="Consolas"/>
              <a:ea typeface="Consolas"/>
              <a:cs typeface="Consolas"/>
              <a:sym typeface="Consolas"/>
            </a:endParaRPr>
          </a:p>
        </p:txBody>
      </p:sp>
      <p:sp>
        <p:nvSpPr>
          <p:cNvPr id="502" name="Google Shape;502;p55"/>
          <p:cNvSpPr/>
          <p:nvPr/>
        </p:nvSpPr>
        <p:spPr>
          <a:xfrm>
            <a:off x="7337125" y="596975"/>
            <a:ext cx="3575100" cy="50079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Server</a:t>
            </a:r>
            <a:endParaRPr sz="2400">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6"/>
          <p:cNvSpPr txBox="1"/>
          <p:nvPr>
            <p:ph type="title"/>
          </p:nvPr>
        </p:nvSpPr>
        <p:spPr>
          <a:xfrm>
            <a:off x="682531" y="3200400"/>
            <a:ext cx="2679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An RPC Call’s Flow</a:t>
            </a:r>
            <a:endParaRPr/>
          </a:p>
        </p:txBody>
      </p:sp>
      <p:sp>
        <p:nvSpPr>
          <p:cNvPr id="509" name="Google Shape;509;p56"/>
          <p:cNvSpPr/>
          <p:nvPr/>
        </p:nvSpPr>
        <p:spPr>
          <a:xfrm>
            <a:off x="3361825" y="596975"/>
            <a:ext cx="3575100" cy="5007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Client</a:t>
            </a:r>
            <a:endParaRPr sz="2400">
              <a:latin typeface="Lato"/>
              <a:ea typeface="Lato"/>
              <a:cs typeface="Lato"/>
              <a:sym typeface="Lato"/>
            </a:endParaRPr>
          </a:p>
        </p:txBody>
      </p:sp>
      <p:sp>
        <p:nvSpPr>
          <p:cNvPr id="510" name="Google Shape;510;p56"/>
          <p:cNvSpPr/>
          <p:nvPr/>
        </p:nvSpPr>
        <p:spPr>
          <a:xfrm>
            <a:off x="3690500" y="1312775"/>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Foo(5, “hello”)</a:t>
            </a:r>
            <a:endParaRPr sz="1800">
              <a:latin typeface="Consolas"/>
              <a:ea typeface="Consolas"/>
              <a:cs typeface="Consolas"/>
              <a:sym typeface="Consolas"/>
            </a:endParaRPr>
          </a:p>
        </p:txBody>
      </p:sp>
      <p:sp>
        <p:nvSpPr>
          <p:cNvPr id="511" name="Google Shape;511;p56"/>
          <p:cNvSpPr/>
          <p:nvPr/>
        </p:nvSpPr>
        <p:spPr>
          <a:xfrm>
            <a:off x="3690500" y="2148776"/>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NdrClientCall3()</a:t>
            </a:r>
            <a:endParaRPr sz="1800">
              <a:latin typeface="Consolas"/>
              <a:ea typeface="Consolas"/>
              <a:cs typeface="Consolas"/>
              <a:sym typeface="Consolas"/>
            </a:endParaRPr>
          </a:p>
        </p:txBody>
      </p:sp>
      <p:cxnSp>
        <p:nvCxnSpPr>
          <p:cNvPr id="512" name="Google Shape;512;p56"/>
          <p:cNvCxnSpPr>
            <a:stCxn id="510" idx="2"/>
            <a:endCxn id="511" idx="0"/>
          </p:cNvCxnSpPr>
          <p:nvPr/>
        </p:nvCxnSpPr>
        <p:spPr>
          <a:xfrm>
            <a:off x="5149400" y="1970975"/>
            <a:ext cx="0" cy="177900"/>
          </a:xfrm>
          <a:prstGeom prst="straightConnector1">
            <a:avLst/>
          </a:prstGeom>
          <a:noFill/>
          <a:ln cap="flat" cmpd="sng" w="9525">
            <a:solidFill>
              <a:schemeClr val="lt1"/>
            </a:solidFill>
            <a:prstDash val="solid"/>
            <a:round/>
            <a:headEnd len="med" w="med" type="none"/>
            <a:tailEnd len="med" w="med" type="triangle"/>
          </a:ln>
        </p:spPr>
      </p:cxnSp>
      <p:sp>
        <p:nvSpPr>
          <p:cNvPr id="513" name="Google Shape;513;p56"/>
          <p:cNvSpPr/>
          <p:nvPr/>
        </p:nvSpPr>
        <p:spPr>
          <a:xfrm>
            <a:off x="7337125" y="596975"/>
            <a:ext cx="3575100" cy="50079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Server</a:t>
            </a:r>
            <a:endParaRPr sz="2400">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7"/>
          <p:cNvSpPr txBox="1"/>
          <p:nvPr>
            <p:ph type="title"/>
          </p:nvPr>
        </p:nvSpPr>
        <p:spPr>
          <a:xfrm>
            <a:off x="682531" y="3200400"/>
            <a:ext cx="2679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An RPC Call’s Flow</a:t>
            </a:r>
            <a:endParaRPr/>
          </a:p>
        </p:txBody>
      </p:sp>
      <p:sp>
        <p:nvSpPr>
          <p:cNvPr id="520" name="Google Shape;520;p57"/>
          <p:cNvSpPr/>
          <p:nvPr/>
        </p:nvSpPr>
        <p:spPr>
          <a:xfrm>
            <a:off x="3361825" y="596975"/>
            <a:ext cx="3575100" cy="5007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Client</a:t>
            </a:r>
            <a:endParaRPr sz="2400">
              <a:latin typeface="Lato"/>
              <a:ea typeface="Lato"/>
              <a:cs typeface="Lato"/>
              <a:sym typeface="Lato"/>
            </a:endParaRPr>
          </a:p>
        </p:txBody>
      </p:sp>
      <p:sp>
        <p:nvSpPr>
          <p:cNvPr id="521" name="Google Shape;521;p57"/>
          <p:cNvSpPr/>
          <p:nvPr/>
        </p:nvSpPr>
        <p:spPr>
          <a:xfrm>
            <a:off x="3690500" y="1312775"/>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Foo(5, “hello”)</a:t>
            </a:r>
            <a:endParaRPr sz="1800">
              <a:latin typeface="Consolas"/>
              <a:ea typeface="Consolas"/>
              <a:cs typeface="Consolas"/>
              <a:sym typeface="Consolas"/>
            </a:endParaRPr>
          </a:p>
        </p:txBody>
      </p:sp>
      <p:sp>
        <p:nvSpPr>
          <p:cNvPr id="522" name="Google Shape;522;p57"/>
          <p:cNvSpPr/>
          <p:nvPr/>
        </p:nvSpPr>
        <p:spPr>
          <a:xfrm>
            <a:off x="3690500" y="2148776"/>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NdrClientCall3()</a:t>
            </a:r>
            <a:endParaRPr sz="1800">
              <a:latin typeface="Consolas"/>
              <a:ea typeface="Consolas"/>
              <a:cs typeface="Consolas"/>
              <a:sym typeface="Consolas"/>
            </a:endParaRPr>
          </a:p>
        </p:txBody>
      </p:sp>
      <p:cxnSp>
        <p:nvCxnSpPr>
          <p:cNvPr id="523" name="Google Shape;523;p57"/>
          <p:cNvCxnSpPr>
            <a:stCxn id="521" idx="2"/>
            <a:endCxn id="522" idx="0"/>
          </p:cNvCxnSpPr>
          <p:nvPr/>
        </p:nvCxnSpPr>
        <p:spPr>
          <a:xfrm>
            <a:off x="5149400" y="1970975"/>
            <a:ext cx="0" cy="177900"/>
          </a:xfrm>
          <a:prstGeom prst="straightConnector1">
            <a:avLst/>
          </a:prstGeom>
          <a:noFill/>
          <a:ln cap="flat" cmpd="sng" w="9525">
            <a:solidFill>
              <a:schemeClr val="lt1"/>
            </a:solidFill>
            <a:prstDash val="solid"/>
            <a:round/>
            <a:headEnd len="med" w="med" type="none"/>
            <a:tailEnd len="med" w="med" type="triangle"/>
          </a:ln>
        </p:spPr>
      </p:cxnSp>
      <p:sp>
        <p:nvSpPr>
          <p:cNvPr id="524" name="Google Shape;524;p57"/>
          <p:cNvSpPr/>
          <p:nvPr/>
        </p:nvSpPr>
        <p:spPr>
          <a:xfrm>
            <a:off x="7337125" y="596975"/>
            <a:ext cx="3575100" cy="50079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Server</a:t>
            </a:r>
            <a:endParaRPr sz="2400">
              <a:latin typeface="Lato"/>
              <a:ea typeface="Lato"/>
              <a:cs typeface="Lato"/>
              <a:sym typeface="Lato"/>
            </a:endParaRPr>
          </a:p>
        </p:txBody>
      </p:sp>
      <p:sp>
        <p:nvSpPr>
          <p:cNvPr id="525" name="Google Shape;525;p57"/>
          <p:cNvSpPr/>
          <p:nvPr/>
        </p:nvSpPr>
        <p:spPr>
          <a:xfrm>
            <a:off x="3690500" y="3250647"/>
            <a:ext cx="2917800" cy="2070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Lato"/>
              <a:buChar char="●"/>
            </a:pPr>
            <a:r>
              <a:rPr lang="en-GB" sz="1800">
                <a:latin typeface="Lato"/>
                <a:ea typeface="Lato"/>
                <a:cs typeface="Lato"/>
                <a:sym typeface="Lato"/>
              </a:rPr>
              <a:t>Marshall parameters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Connect to endpoint</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Bind to server</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Authenticate  </a:t>
            </a:r>
            <a:endParaRPr sz="1800">
              <a:latin typeface="Lato"/>
              <a:ea typeface="Lato"/>
              <a:cs typeface="Lato"/>
              <a:sym typeface="Lato"/>
            </a:endParaRPr>
          </a:p>
        </p:txBody>
      </p:sp>
      <p:cxnSp>
        <p:nvCxnSpPr>
          <p:cNvPr id="526" name="Google Shape;526;p57"/>
          <p:cNvCxnSpPr>
            <a:stCxn id="522" idx="2"/>
            <a:endCxn id="525" idx="0"/>
          </p:cNvCxnSpPr>
          <p:nvPr/>
        </p:nvCxnSpPr>
        <p:spPr>
          <a:xfrm>
            <a:off x="5149400" y="2806976"/>
            <a:ext cx="0" cy="443700"/>
          </a:xfrm>
          <a:prstGeom prst="straightConnector1">
            <a:avLst/>
          </a:prstGeom>
          <a:noFill/>
          <a:ln cap="flat" cmpd="sng" w="9525">
            <a:solidFill>
              <a:schemeClr val="lt1"/>
            </a:solidFill>
            <a:prstDash val="solid"/>
            <a:round/>
            <a:headEnd len="med" w="med" type="none"/>
            <a:tailEnd len="med" w="med" type="triangle"/>
          </a:ln>
        </p:spPr>
      </p:cxnSp>
      <p:sp>
        <p:nvSpPr>
          <p:cNvPr id="527" name="Google Shape;527;p57"/>
          <p:cNvSpPr/>
          <p:nvPr/>
        </p:nvSpPr>
        <p:spPr>
          <a:xfrm>
            <a:off x="3361825" y="3010225"/>
            <a:ext cx="7550400" cy="3393900"/>
          </a:xfrm>
          <a:prstGeom prst="roundRect">
            <a:avLst>
              <a:gd fmla="val 16667" name="adj"/>
            </a:avLst>
          </a:prstGeom>
          <a:noFill/>
          <a:ln cap="flat" cmpd="sng" w="2857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Lato"/>
                <a:ea typeface="Lato"/>
                <a:cs typeface="Lato"/>
                <a:sym typeface="Lato"/>
              </a:rPr>
              <a:t>RPC Runtime (</a:t>
            </a:r>
            <a:r>
              <a:rPr i="1" lang="en-GB" sz="2400">
                <a:solidFill>
                  <a:schemeClr val="lt1"/>
                </a:solidFill>
                <a:latin typeface="Lato"/>
                <a:ea typeface="Lato"/>
                <a:cs typeface="Lato"/>
                <a:sym typeface="Lato"/>
              </a:rPr>
              <a:t>rpcrt4.dll</a:t>
            </a:r>
            <a:r>
              <a:rPr lang="en-GB" sz="2400">
                <a:solidFill>
                  <a:schemeClr val="lt1"/>
                </a:solidFill>
                <a:latin typeface="Lato"/>
                <a:ea typeface="Lato"/>
                <a:cs typeface="Lato"/>
                <a:sym typeface="Lato"/>
              </a:rPr>
              <a:t>)</a:t>
            </a:r>
            <a:endParaRPr sz="2400">
              <a:solidFill>
                <a:schemeClr val="l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cxnSp>
        <p:nvCxnSpPr>
          <p:cNvPr id="533" name="Google Shape;533;p58"/>
          <p:cNvCxnSpPr>
            <a:stCxn id="534" idx="0"/>
            <a:endCxn id="534" idx="2"/>
          </p:cNvCxnSpPr>
          <p:nvPr/>
        </p:nvCxnSpPr>
        <p:spPr>
          <a:xfrm>
            <a:off x="7137025" y="3010225"/>
            <a:ext cx="0" cy="3393900"/>
          </a:xfrm>
          <a:prstGeom prst="straightConnector1">
            <a:avLst/>
          </a:prstGeom>
          <a:noFill/>
          <a:ln cap="flat" cmpd="sng" w="28575">
            <a:solidFill>
              <a:schemeClr val="lt1"/>
            </a:solidFill>
            <a:prstDash val="dot"/>
            <a:round/>
            <a:headEnd len="med" w="med" type="none"/>
            <a:tailEnd len="med" w="med" type="none"/>
          </a:ln>
        </p:spPr>
      </p:cxnSp>
      <p:sp>
        <p:nvSpPr>
          <p:cNvPr id="535" name="Google Shape;535;p58"/>
          <p:cNvSpPr txBox="1"/>
          <p:nvPr>
            <p:ph type="title"/>
          </p:nvPr>
        </p:nvSpPr>
        <p:spPr>
          <a:xfrm>
            <a:off x="682531" y="3200400"/>
            <a:ext cx="2679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An RPC Call’s Flow</a:t>
            </a:r>
            <a:endParaRPr/>
          </a:p>
        </p:txBody>
      </p:sp>
      <p:sp>
        <p:nvSpPr>
          <p:cNvPr id="536" name="Google Shape;536;p58"/>
          <p:cNvSpPr/>
          <p:nvPr/>
        </p:nvSpPr>
        <p:spPr>
          <a:xfrm>
            <a:off x="3361825" y="596975"/>
            <a:ext cx="3575100" cy="5007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Client</a:t>
            </a:r>
            <a:endParaRPr sz="2400">
              <a:latin typeface="Lato"/>
              <a:ea typeface="Lato"/>
              <a:cs typeface="Lato"/>
              <a:sym typeface="Lato"/>
            </a:endParaRPr>
          </a:p>
        </p:txBody>
      </p:sp>
      <p:sp>
        <p:nvSpPr>
          <p:cNvPr id="537" name="Google Shape;537;p58"/>
          <p:cNvSpPr/>
          <p:nvPr/>
        </p:nvSpPr>
        <p:spPr>
          <a:xfrm>
            <a:off x="3690500" y="1312775"/>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Foo(5, “hello”)</a:t>
            </a:r>
            <a:endParaRPr sz="1800">
              <a:latin typeface="Consolas"/>
              <a:ea typeface="Consolas"/>
              <a:cs typeface="Consolas"/>
              <a:sym typeface="Consolas"/>
            </a:endParaRPr>
          </a:p>
        </p:txBody>
      </p:sp>
      <p:sp>
        <p:nvSpPr>
          <p:cNvPr id="538" name="Google Shape;538;p58"/>
          <p:cNvSpPr/>
          <p:nvPr/>
        </p:nvSpPr>
        <p:spPr>
          <a:xfrm>
            <a:off x="3690500" y="2148776"/>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NdrClientCall3()</a:t>
            </a:r>
            <a:endParaRPr sz="1800">
              <a:latin typeface="Consolas"/>
              <a:ea typeface="Consolas"/>
              <a:cs typeface="Consolas"/>
              <a:sym typeface="Consolas"/>
            </a:endParaRPr>
          </a:p>
        </p:txBody>
      </p:sp>
      <p:cxnSp>
        <p:nvCxnSpPr>
          <p:cNvPr id="539" name="Google Shape;539;p58"/>
          <p:cNvCxnSpPr>
            <a:stCxn id="537" idx="2"/>
            <a:endCxn id="538" idx="0"/>
          </p:cNvCxnSpPr>
          <p:nvPr/>
        </p:nvCxnSpPr>
        <p:spPr>
          <a:xfrm>
            <a:off x="5149400" y="1970975"/>
            <a:ext cx="0" cy="177900"/>
          </a:xfrm>
          <a:prstGeom prst="straightConnector1">
            <a:avLst/>
          </a:prstGeom>
          <a:noFill/>
          <a:ln cap="flat" cmpd="sng" w="9525">
            <a:solidFill>
              <a:schemeClr val="lt1"/>
            </a:solidFill>
            <a:prstDash val="solid"/>
            <a:round/>
            <a:headEnd len="med" w="med" type="none"/>
            <a:tailEnd len="med" w="med" type="triangle"/>
          </a:ln>
        </p:spPr>
      </p:cxnSp>
      <p:sp>
        <p:nvSpPr>
          <p:cNvPr id="540" name="Google Shape;540;p58"/>
          <p:cNvSpPr/>
          <p:nvPr/>
        </p:nvSpPr>
        <p:spPr>
          <a:xfrm>
            <a:off x="7337125" y="596975"/>
            <a:ext cx="3575100" cy="50079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Server</a:t>
            </a:r>
            <a:endParaRPr sz="2400">
              <a:latin typeface="Lato"/>
              <a:ea typeface="Lato"/>
              <a:cs typeface="Lato"/>
              <a:sym typeface="Lato"/>
            </a:endParaRPr>
          </a:p>
        </p:txBody>
      </p:sp>
      <p:sp>
        <p:nvSpPr>
          <p:cNvPr id="541" name="Google Shape;541;p58"/>
          <p:cNvSpPr/>
          <p:nvPr/>
        </p:nvSpPr>
        <p:spPr>
          <a:xfrm>
            <a:off x="3690500" y="3250647"/>
            <a:ext cx="2917800" cy="2070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Lato"/>
              <a:buChar char="●"/>
            </a:pPr>
            <a:r>
              <a:rPr lang="en-GB" sz="1800">
                <a:latin typeface="Lato"/>
                <a:ea typeface="Lato"/>
                <a:cs typeface="Lato"/>
                <a:sym typeface="Lato"/>
              </a:rPr>
              <a:t>Marshall parameters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Connect to endpoint</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Bind to server</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Authenticate  </a:t>
            </a:r>
            <a:endParaRPr sz="1800">
              <a:latin typeface="Lato"/>
              <a:ea typeface="Lato"/>
              <a:cs typeface="Lato"/>
              <a:sym typeface="Lato"/>
            </a:endParaRPr>
          </a:p>
        </p:txBody>
      </p:sp>
      <p:cxnSp>
        <p:nvCxnSpPr>
          <p:cNvPr id="542" name="Google Shape;542;p58"/>
          <p:cNvCxnSpPr>
            <a:stCxn id="538" idx="2"/>
            <a:endCxn id="541" idx="0"/>
          </p:cNvCxnSpPr>
          <p:nvPr/>
        </p:nvCxnSpPr>
        <p:spPr>
          <a:xfrm>
            <a:off x="5149400" y="2806976"/>
            <a:ext cx="0" cy="443700"/>
          </a:xfrm>
          <a:prstGeom prst="straightConnector1">
            <a:avLst/>
          </a:prstGeom>
          <a:noFill/>
          <a:ln cap="flat" cmpd="sng" w="9525">
            <a:solidFill>
              <a:schemeClr val="lt1"/>
            </a:solidFill>
            <a:prstDash val="solid"/>
            <a:round/>
            <a:headEnd len="med" w="med" type="none"/>
            <a:tailEnd len="med" w="med" type="triangle"/>
          </a:ln>
        </p:spPr>
      </p:cxnSp>
      <p:sp>
        <p:nvSpPr>
          <p:cNvPr id="543" name="Google Shape;543;p58"/>
          <p:cNvSpPr/>
          <p:nvPr/>
        </p:nvSpPr>
        <p:spPr>
          <a:xfrm>
            <a:off x="7770925" y="3250650"/>
            <a:ext cx="2917800" cy="2070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Lato"/>
              <a:buChar char="●"/>
            </a:pPr>
            <a:r>
              <a:rPr lang="en-GB" sz="1800">
                <a:latin typeface="Lato"/>
                <a:ea typeface="Lato"/>
                <a:cs typeface="Lato"/>
                <a:sym typeface="Lato"/>
              </a:rPr>
              <a:t>Listen on endpoint</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Unmarshall parameters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Perform access checks </a:t>
            </a:r>
            <a:endParaRPr sz="1800">
              <a:latin typeface="Lato"/>
              <a:ea typeface="Lato"/>
              <a:cs typeface="Lato"/>
              <a:sym typeface="Lato"/>
            </a:endParaRPr>
          </a:p>
        </p:txBody>
      </p:sp>
      <p:sp>
        <p:nvSpPr>
          <p:cNvPr id="544" name="Google Shape;544;p58"/>
          <p:cNvSpPr/>
          <p:nvPr/>
        </p:nvSpPr>
        <p:spPr>
          <a:xfrm>
            <a:off x="3361825" y="3010225"/>
            <a:ext cx="7550400" cy="3393900"/>
          </a:xfrm>
          <a:prstGeom prst="roundRect">
            <a:avLst>
              <a:gd fmla="val 16667" name="adj"/>
            </a:avLst>
          </a:prstGeom>
          <a:noFill/>
          <a:ln cap="flat" cmpd="sng" w="2857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Lato"/>
                <a:ea typeface="Lato"/>
                <a:cs typeface="Lato"/>
                <a:sym typeface="Lato"/>
              </a:rPr>
              <a:t>RPC Runtime (</a:t>
            </a:r>
            <a:r>
              <a:rPr i="1" lang="en-GB" sz="2400">
                <a:solidFill>
                  <a:schemeClr val="lt1"/>
                </a:solidFill>
                <a:latin typeface="Lato"/>
                <a:ea typeface="Lato"/>
                <a:cs typeface="Lato"/>
                <a:sym typeface="Lato"/>
              </a:rPr>
              <a:t>rpcrt4.dll</a:t>
            </a:r>
            <a:r>
              <a:rPr lang="en-GB" sz="2400">
                <a:solidFill>
                  <a:schemeClr val="lt1"/>
                </a:solidFill>
                <a:latin typeface="Lato"/>
                <a:ea typeface="Lato"/>
                <a:cs typeface="Lato"/>
                <a:sym typeface="Lato"/>
              </a:rPr>
              <a:t>)</a:t>
            </a:r>
            <a:endParaRPr sz="2400">
              <a:solidFill>
                <a:schemeClr val="lt1"/>
              </a:solidFill>
              <a:latin typeface="Lato"/>
              <a:ea typeface="Lato"/>
              <a:cs typeface="Lato"/>
              <a:sym typeface="Lato"/>
            </a:endParaRPr>
          </a:p>
        </p:txBody>
      </p:sp>
      <p:sp>
        <p:nvSpPr>
          <p:cNvPr id="545" name="Google Shape;545;p58"/>
          <p:cNvSpPr/>
          <p:nvPr/>
        </p:nvSpPr>
        <p:spPr>
          <a:xfrm>
            <a:off x="6608300" y="4057175"/>
            <a:ext cx="1162800" cy="457200"/>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cxnSp>
        <p:nvCxnSpPr>
          <p:cNvPr id="551" name="Google Shape;551;p59"/>
          <p:cNvCxnSpPr>
            <a:stCxn id="552" idx="0"/>
            <a:endCxn id="552" idx="2"/>
          </p:cNvCxnSpPr>
          <p:nvPr/>
        </p:nvCxnSpPr>
        <p:spPr>
          <a:xfrm>
            <a:off x="7137025" y="3010225"/>
            <a:ext cx="0" cy="3393900"/>
          </a:xfrm>
          <a:prstGeom prst="straightConnector1">
            <a:avLst/>
          </a:prstGeom>
          <a:noFill/>
          <a:ln cap="flat" cmpd="sng" w="28575">
            <a:solidFill>
              <a:schemeClr val="lt1"/>
            </a:solidFill>
            <a:prstDash val="dot"/>
            <a:round/>
            <a:headEnd len="med" w="med" type="none"/>
            <a:tailEnd len="med" w="med" type="none"/>
          </a:ln>
        </p:spPr>
      </p:cxnSp>
      <p:sp>
        <p:nvSpPr>
          <p:cNvPr id="553" name="Google Shape;553;p59"/>
          <p:cNvSpPr txBox="1"/>
          <p:nvPr>
            <p:ph type="title"/>
          </p:nvPr>
        </p:nvSpPr>
        <p:spPr>
          <a:xfrm>
            <a:off x="682531" y="3200400"/>
            <a:ext cx="2679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An RPC Call’s Flow</a:t>
            </a:r>
            <a:endParaRPr/>
          </a:p>
        </p:txBody>
      </p:sp>
      <p:sp>
        <p:nvSpPr>
          <p:cNvPr id="554" name="Google Shape;554;p59"/>
          <p:cNvSpPr/>
          <p:nvPr/>
        </p:nvSpPr>
        <p:spPr>
          <a:xfrm>
            <a:off x="3361825" y="596975"/>
            <a:ext cx="3575100" cy="5007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Client</a:t>
            </a:r>
            <a:endParaRPr sz="2400">
              <a:latin typeface="Lato"/>
              <a:ea typeface="Lato"/>
              <a:cs typeface="Lato"/>
              <a:sym typeface="Lato"/>
            </a:endParaRPr>
          </a:p>
        </p:txBody>
      </p:sp>
      <p:sp>
        <p:nvSpPr>
          <p:cNvPr id="555" name="Google Shape;555;p59"/>
          <p:cNvSpPr/>
          <p:nvPr/>
        </p:nvSpPr>
        <p:spPr>
          <a:xfrm>
            <a:off x="3690500" y="1312775"/>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Foo(5, “hello”)</a:t>
            </a:r>
            <a:endParaRPr sz="1800">
              <a:latin typeface="Consolas"/>
              <a:ea typeface="Consolas"/>
              <a:cs typeface="Consolas"/>
              <a:sym typeface="Consolas"/>
            </a:endParaRPr>
          </a:p>
        </p:txBody>
      </p:sp>
      <p:sp>
        <p:nvSpPr>
          <p:cNvPr id="556" name="Google Shape;556;p59"/>
          <p:cNvSpPr/>
          <p:nvPr/>
        </p:nvSpPr>
        <p:spPr>
          <a:xfrm>
            <a:off x="3690500" y="2148776"/>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NdrClientCall3()</a:t>
            </a:r>
            <a:endParaRPr sz="1800">
              <a:latin typeface="Consolas"/>
              <a:ea typeface="Consolas"/>
              <a:cs typeface="Consolas"/>
              <a:sym typeface="Consolas"/>
            </a:endParaRPr>
          </a:p>
        </p:txBody>
      </p:sp>
      <p:cxnSp>
        <p:nvCxnSpPr>
          <p:cNvPr id="557" name="Google Shape;557;p59"/>
          <p:cNvCxnSpPr>
            <a:stCxn id="555" idx="2"/>
            <a:endCxn id="556" idx="0"/>
          </p:cNvCxnSpPr>
          <p:nvPr/>
        </p:nvCxnSpPr>
        <p:spPr>
          <a:xfrm>
            <a:off x="5149400" y="1970975"/>
            <a:ext cx="0" cy="177900"/>
          </a:xfrm>
          <a:prstGeom prst="straightConnector1">
            <a:avLst/>
          </a:prstGeom>
          <a:noFill/>
          <a:ln cap="flat" cmpd="sng" w="9525">
            <a:solidFill>
              <a:schemeClr val="lt1"/>
            </a:solidFill>
            <a:prstDash val="solid"/>
            <a:round/>
            <a:headEnd len="med" w="med" type="none"/>
            <a:tailEnd len="med" w="med" type="triangle"/>
          </a:ln>
        </p:spPr>
      </p:cxnSp>
      <p:sp>
        <p:nvSpPr>
          <p:cNvPr id="558" name="Google Shape;558;p59"/>
          <p:cNvSpPr/>
          <p:nvPr/>
        </p:nvSpPr>
        <p:spPr>
          <a:xfrm>
            <a:off x="7337125" y="596975"/>
            <a:ext cx="3575100" cy="50079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Server</a:t>
            </a:r>
            <a:endParaRPr sz="2400">
              <a:latin typeface="Lato"/>
              <a:ea typeface="Lato"/>
              <a:cs typeface="Lato"/>
              <a:sym typeface="Lato"/>
            </a:endParaRPr>
          </a:p>
        </p:txBody>
      </p:sp>
      <p:sp>
        <p:nvSpPr>
          <p:cNvPr id="559" name="Google Shape;559;p59"/>
          <p:cNvSpPr/>
          <p:nvPr/>
        </p:nvSpPr>
        <p:spPr>
          <a:xfrm>
            <a:off x="3690500" y="3250647"/>
            <a:ext cx="2917800" cy="2070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Lato"/>
              <a:buChar char="●"/>
            </a:pPr>
            <a:r>
              <a:rPr lang="en-GB" sz="1800">
                <a:latin typeface="Lato"/>
                <a:ea typeface="Lato"/>
                <a:cs typeface="Lato"/>
                <a:sym typeface="Lato"/>
              </a:rPr>
              <a:t>Marshall parameters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Connect to endpoint</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Bind to server</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Authenticate  </a:t>
            </a:r>
            <a:endParaRPr sz="1800">
              <a:latin typeface="Lato"/>
              <a:ea typeface="Lato"/>
              <a:cs typeface="Lato"/>
              <a:sym typeface="Lato"/>
            </a:endParaRPr>
          </a:p>
        </p:txBody>
      </p:sp>
      <p:cxnSp>
        <p:nvCxnSpPr>
          <p:cNvPr id="560" name="Google Shape;560;p59"/>
          <p:cNvCxnSpPr>
            <a:stCxn id="556" idx="2"/>
            <a:endCxn id="559" idx="0"/>
          </p:cNvCxnSpPr>
          <p:nvPr/>
        </p:nvCxnSpPr>
        <p:spPr>
          <a:xfrm>
            <a:off x="5149400" y="2806976"/>
            <a:ext cx="0" cy="443700"/>
          </a:xfrm>
          <a:prstGeom prst="straightConnector1">
            <a:avLst/>
          </a:prstGeom>
          <a:noFill/>
          <a:ln cap="flat" cmpd="sng" w="9525">
            <a:solidFill>
              <a:schemeClr val="lt1"/>
            </a:solidFill>
            <a:prstDash val="solid"/>
            <a:round/>
            <a:headEnd len="med" w="med" type="none"/>
            <a:tailEnd len="med" w="med" type="triangle"/>
          </a:ln>
        </p:spPr>
      </p:cxnSp>
      <p:sp>
        <p:nvSpPr>
          <p:cNvPr id="561" name="Google Shape;561;p59"/>
          <p:cNvSpPr/>
          <p:nvPr/>
        </p:nvSpPr>
        <p:spPr>
          <a:xfrm>
            <a:off x="7770925" y="3250650"/>
            <a:ext cx="2917800" cy="2070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Lato"/>
              <a:buChar char="●"/>
            </a:pPr>
            <a:r>
              <a:rPr lang="en-GB" sz="1800">
                <a:latin typeface="Lato"/>
                <a:ea typeface="Lato"/>
                <a:cs typeface="Lato"/>
                <a:sym typeface="Lato"/>
              </a:rPr>
              <a:t>Listen on endpoint</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Unmarshall parameters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Perform access checks </a:t>
            </a:r>
            <a:endParaRPr sz="1800">
              <a:latin typeface="Lato"/>
              <a:ea typeface="Lato"/>
              <a:cs typeface="Lato"/>
              <a:sym typeface="Lato"/>
            </a:endParaRPr>
          </a:p>
        </p:txBody>
      </p:sp>
      <p:sp>
        <p:nvSpPr>
          <p:cNvPr id="562" name="Google Shape;562;p59"/>
          <p:cNvSpPr/>
          <p:nvPr/>
        </p:nvSpPr>
        <p:spPr>
          <a:xfrm>
            <a:off x="7770925" y="1312775"/>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Foo(5, “hello”)</a:t>
            </a:r>
            <a:endParaRPr sz="1800">
              <a:latin typeface="Consolas"/>
              <a:ea typeface="Consolas"/>
              <a:cs typeface="Consolas"/>
              <a:sym typeface="Consolas"/>
            </a:endParaRPr>
          </a:p>
        </p:txBody>
      </p:sp>
      <p:cxnSp>
        <p:nvCxnSpPr>
          <p:cNvPr id="563" name="Google Shape;563;p59"/>
          <p:cNvCxnSpPr>
            <a:stCxn id="561" idx="0"/>
            <a:endCxn id="562" idx="2"/>
          </p:cNvCxnSpPr>
          <p:nvPr/>
        </p:nvCxnSpPr>
        <p:spPr>
          <a:xfrm rot="10800000">
            <a:off x="9229825" y="1970850"/>
            <a:ext cx="0" cy="1279800"/>
          </a:xfrm>
          <a:prstGeom prst="straightConnector1">
            <a:avLst/>
          </a:prstGeom>
          <a:noFill/>
          <a:ln cap="flat" cmpd="sng" w="9525">
            <a:solidFill>
              <a:schemeClr val="lt1"/>
            </a:solidFill>
            <a:prstDash val="solid"/>
            <a:round/>
            <a:headEnd len="med" w="med" type="none"/>
            <a:tailEnd len="med" w="med" type="triangle"/>
          </a:ln>
        </p:spPr>
      </p:cxnSp>
      <p:sp>
        <p:nvSpPr>
          <p:cNvPr id="564" name="Google Shape;564;p59"/>
          <p:cNvSpPr/>
          <p:nvPr/>
        </p:nvSpPr>
        <p:spPr>
          <a:xfrm>
            <a:off x="3361825" y="3010225"/>
            <a:ext cx="7550400" cy="3393900"/>
          </a:xfrm>
          <a:prstGeom prst="roundRect">
            <a:avLst>
              <a:gd fmla="val 16667" name="adj"/>
            </a:avLst>
          </a:prstGeom>
          <a:noFill/>
          <a:ln cap="flat" cmpd="sng" w="2857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Lato"/>
                <a:ea typeface="Lato"/>
                <a:cs typeface="Lato"/>
                <a:sym typeface="Lato"/>
              </a:rPr>
              <a:t>RPC Runtime (</a:t>
            </a:r>
            <a:r>
              <a:rPr i="1" lang="en-GB" sz="2400">
                <a:solidFill>
                  <a:schemeClr val="lt1"/>
                </a:solidFill>
                <a:latin typeface="Lato"/>
                <a:ea typeface="Lato"/>
                <a:cs typeface="Lato"/>
                <a:sym typeface="Lato"/>
              </a:rPr>
              <a:t>rpcrt4.dll</a:t>
            </a:r>
            <a:r>
              <a:rPr lang="en-GB" sz="2400">
                <a:solidFill>
                  <a:schemeClr val="lt1"/>
                </a:solidFill>
                <a:latin typeface="Lato"/>
                <a:ea typeface="Lato"/>
                <a:cs typeface="Lato"/>
                <a:sym typeface="Lato"/>
              </a:rPr>
              <a:t>)</a:t>
            </a:r>
            <a:endParaRPr sz="2400">
              <a:solidFill>
                <a:schemeClr val="lt1"/>
              </a:solidFill>
              <a:latin typeface="Lato"/>
              <a:ea typeface="Lato"/>
              <a:cs typeface="Lato"/>
              <a:sym typeface="Lato"/>
            </a:endParaRPr>
          </a:p>
        </p:txBody>
      </p:sp>
      <p:sp>
        <p:nvSpPr>
          <p:cNvPr id="565" name="Google Shape;565;p59"/>
          <p:cNvSpPr/>
          <p:nvPr/>
        </p:nvSpPr>
        <p:spPr>
          <a:xfrm>
            <a:off x="6608300" y="4057175"/>
            <a:ext cx="1162800" cy="457200"/>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0"/>
          <p:cNvSpPr txBox="1"/>
          <p:nvPr>
            <p:ph idx="4294967295" type="body"/>
          </p:nvPr>
        </p:nvSpPr>
        <p:spPr>
          <a:xfrm>
            <a:off x="691375" y="3069601"/>
            <a:ext cx="10308000" cy="7188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GB" sz="5300">
                <a:solidFill>
                  <a:schemeClr val="lt1"/>
                </a:solidFill>
                <a:latin typeface="Lato"/>
                <a:ea typeface="Lato"/>
                <a:cs typeface="Lato"/>
                <a:sym typeface="Lato"/>
              </a:rPr>
              <a:t>RPC → Auth → NTLM</a:t>
            </a:r>
            <a:endParaRPr sz="5300">
              <a:solidFill>
                <a:schemeClr val="l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1"/>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Binding &amp; Authentication</a:t>
            </a:r>
            <a:endParaRPr/>
          </a:p>
        </p:txBody>
      </p:sp>
      <p:pic>
        <p:nvPicPr>
          <p:cNvPr id="578" name="Google Shape;578;p61"/>
          <p:cNvPicPr preferRelativeResize="0"/>
          <p:nvPr/>
        </p:nvPicPr>
        <p:blipFill>
          <a:blip r:embed="rId3">
            <a:alphaModFix/>
          </a:blip>
          <a:stretch>
            <a:fillRect/>
          </a:stretch>
        </p:blipFill>
        <p:spPr>
          <a:xfrm>
            <a:off x="0" y="2174150"/>
            <a:ext cx="12192000" cy="839772"/>
          </a:xfrm>
          <a:prstGeom prst="rect">
            <a:avLst/>
          </a:prstGeom>
          <a:noFill/>
          <a:ln>
            <a:noFill/>
          </a:ln>
        </p:spPr>
      </p:pic>
      <p:pic>
        <p:nvPicPr>
          <p:cNvPr id="579" name="Google Shape;579;p61"/>
          <p:cNvPicPr preferRelativeResize="0"/>
          <p:nvPr/>
        </p:nvPicPr>
        <p:blipFill>
          <a:blip r:embed="rId4">
            <a:alphaModFix/>
          </a:blip>
          <a:stretch>
            <a:fillRect/>
          </a:stretch>
        </p:blipFill>
        <p:spPr>
          <a:xfrm>
            <a:off x="3267075" y="3270175"/>
            <a:ext cx="5657850" cy="2962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2"/>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Message Flow (NTLM)</a:t>
            </a:r>
            <a:endParaRPr/>
          </a:p>
        </p:txBody>
      </p:sp>
      <p:grpSp>
        <p:nvGrpSpPr>
          <p:cNvPr id="586" name="Google Shape;586;p62"/>
          <p:cNvGrpSpPr/>
          <p:nvPr/>
        </p:nvGrpSpPr>
        <p:grpSpPr>
          <a:xfrm>
            <a:off x="3848825" y="1351950"/>
            <a:ext cx="4494350" cy="4664275"/>
            <a:chOff x="3797500" y="1553050"/>
            <a:chExt cx="4494350" cy="4664275"/>
          </a:xfrm>
        </p:grpSpPr>
        <p:sp>
          <p:nvSpPr>
            <p:cNvPr id="587" name="Google Shape;587;p62"/>
            <p:cNvSpPr txBox="1"/>
            <p:nvPr/>
          </p:nvSpPr>
          <p:spPr>
            <a:xfrm>
              <a:off x="3797500" y="1553050"/>
              <a:ext cx="12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2"/>
                  </a:solidFill>
                </a:rPr>
                <a:t>Client</a:t>
              </a:r>
              <a:endParaRPr sz="2800">
                <a:solidFill>
                  <a:schemeClr val="dk2"/>
                </a:solidFill>
              </a:endParaRPr>
            </a:p>
          </p:txBody>
        </p:sp>
        <p:sp>
          <p:nvSpPr>
            <p:cNvPr id="588" name="Google Shape;588;p62"/>
            <p:cNvSpPr txBox="1"/>
            <p:nvPr/>
          </p:nvSpPr>
          <p:spPr>
            <a:xfrm>
              <a:off x="6882150" y="1553050"/>
              <a:ext cx="1409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2"/>
                  </a:solidFill>
                </a:rPr>
                <a:t>Server</a:t>
              </a:r>
              <a:endParaRPr sz="2800">
                <a:solidFill>
                  <a:schemeClr val="lt2"/>
                </a:solidFill>
              </a:endParaRPr>
            </a:p>
          </p:txBody>
        </p:sp>
        <p:cxnSp>
          <p:nvCxnSpPr>
            <p:cNvPr id="589" name="Google Shape;589;p62"/>
            <p:cNvCxnSpPr/>
            <p:nvPr/>
          </p:nvCxnSpPr>
          <p:spPr>
            <a:xfrm flipH="1">
              <a:off x="4369000" y="2075100"/>
              <a:ext cx="57000" cy="4097100"/>
            </a:xfrm>
            <a:prstGeom prst="straightConnector1">
              <a:avLst/>
            </a:prstGeom>
            <a:noFill/>
            <a:ln cap="flat" cmpd="sng" w="9525">
              <a:solidFill>
                <a:schemeClr val="dk2"/>
              </a:solidFill>
              <a:prstDash val="solid"/>
              <a:round/>
              <a:headEnd len="med" w="med" type="none"/>
              <a:tailEnd len="med" w="med" type="none"/>
            </a:ln>
          </p:spPr>
        </p:cxnSp>
        <p:cxnSp>
          <p:nvCxnSpPr>
            <p:cNvPr id="590" name="Google Shape;590;p62"/>
            <p:cNvCxnSpPr/>
            <p:nvPr/>
          </p:nvCxnSpPr>
          <p:spPr>
            <a:xfrm flipH="1">
              <a:off x="7558500" y="2120225"/>
              <a:ext cx="57000" cy="4097100"/>
            </a:xfrm>
            <a:prstGeom prst="straightConnector1">
              <a:avLst/>
            </a:prstGeom>
            <a:noFill/>
            <a:ln cap="flat" cmpd="sng" w="9525">
              <a:solidFill>
                <a:schemeClr val="lt2"/>
              </a:solidFill>
              <a:prstDash val="solid"/>
              <a:round/>
              <a:headEnd len="med" w="med" type="none"/>
              <a:tailEnd len="med" w="med" type="none"/>
            </a:ln>
          </p:spPr>
        </p:cxnSp>
        <p:sp>
          <p:nvSpPr>
            <p:cNvPr id="591" name="Google Shape;591;p62"/>
            <p:cNvSpPr txBox="1"/>
            <p:nvPr/>
          </p:nvSpPr>
          <p:spPr>
            <a:xfrm rot="1067691">
              <a:off x="4457648" y="2382432"/>
              <a:ext cx="3184454" cy="44638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2"/>
                  </a:solidFill>
                </a:rPr>
                <a:t>Map request: interface &lt;UUID&gt;</a:t>
              </a:r>
              <a:endParaRPr sz="1700">
                <a:solidFill>
                  <a:schemeClr val="dk2"/>
                </a:solidFill>
              </a:endParaRPr>
            </a:p>
          </p:txBody>
        </p:sp>
        <p:cxnSp>
          <p:nvCxnSpPr>
            <p:cNvPr id="592" name="Google Shape;592;p62"/>
            <p:cNvCxnSpPr/>
            <p:nvPr/>
          </p:nvCxnSpPr>
          <p:spPr>
            <a:xfrm>
              <a:off x="4427650" y="3538275"/>
              <a:ext cx="3157500" cy="657900"/>
            </a:xfrm>
            <a:prstGeom prst="straightConnector1">
              <a:avLst/>
            </a:prstGeom>
            <a:noFill/>
            <a:ln cap="flat" cmpd="sng" w="9525">
              <a:solidFill>
                <a:schemeClr val="dk2"/>
              </a:solidFill>
              <a:prstDash val="solid"/>
              <a:round/>
              <a:headEnd len="med" w="med" type="none"/>
              <a:tailEnd len="med" w="med" type="triangle"/>
            </a:ln>
          </p:spPr>
        </p:cxnSp>
        <p:cxnSp>
          <p:nvCxnSpPr>
            <p:cNvPr id="593" name="Google Shape;593;p62"/>
            <p:cNvCxnSpPr/>
            <p:nvPr/>
          </p:nvCxnSpPr>
          <p:spPr>
            <a:xfrm>
              <a:off x="4427650" y="2321525"/>
              <a:ext cx="3192300" cy="921000"/>
            </a:xfrm>
            <a:prstGeom prst="straightConnector1">
              <a:avLst/>
            </a:prstGeom>
            <a:noFill/>
            <a:ln cap="flat" cmpd="sng" w="9525">
              <a:solidFill>
                <a:schemeClr val="dk2"/>
              </a:solidFill>
              <a:prstDash val="solid"/>
              <a:round/>
              <a:headEnd len="med" w="med" type="none"/>
              <a:tailEnd len="med" w="med" type="triangle"/>
            </a:ln>
          </p:spPr>
        </p:cxnSp>
        <p:cxnSp>
          <p:nvCxnSpPr>
            <p:cNvPr id="594" name="Google Shape;594;p62"/>
            <p:cNvCxnSpPr/>
            <p:nvPr/>
          </p:nvCxnSpPr>
          <p:spPr>
            <a:xfrm flipH="1">
              <a:off x="4414250" y="3277725"/>
              <a:ext cx="3177600" cy="234600"/>
            </a:xfrm>
            <a:prstGeom prst="straightConnector1">
              <a:avLst/>
            </a:prstGeom>
            <a:noFill/>
            <a:ln cap="flat" cmpd="sng" w="9525">
              <a:solidFill>
                <a:schemeClr val="lt2"/>
              </a:solidFill>
              <a:prstDash val="solid"/>
              <a:round/>
              <a:headEnd len="med" w="med" type="none"/>
              <a:tailEnd len="med" w="med" type="triangle"/>
            </a:ln>
          </p:spPr>
        </p:cxnSp>
        <p:sp>
          <p:nvSpPr>
            <p:cNvPr id="595" name="Google Shape;595;p62"/>
            <p:cNvSpPr txBox="1"/>
            <p:nvPr/>
          </p:nvSpPr>
          <p:spPr>
            <a:xfrm rot="-273836">
              <a:off x="4426756" y="3020678"/>
              <a:ext cx="2537345" cy="44633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lt2"/>
                  </a:solidFill>
                </a:rPr>
                <a:t>Map response: endpoint</a:t>
              </a:r>
              <a:endParaRPr sz="1700">
                <a:solidFill>
                  <a:schemeClr val="lt2"/>
                </a:solidFill>
              </a:endParaRPr>
            </a:p>
          </p:txBody>
        </p:sp>
        <p:sp>
          <p:nvSpPr>
            <p:cNvPr id="596" name="Google Shape;596;p62"/>
            <p:cNvSpPr txBox="1"/>
            <p:nvPr/>
          </p:nvSpPr>
          <p:spPr>
            <a:xfrm rot="678780">
              <a:off x="5000345" y="3558565"/>
              <a:ext cx="2200658" cy="44632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2"/>
                  </a:solidFill>
                </a:rPr>
                <a:t>Bind request (neg)</a:t>
              </a:r>
              <a:endParaRPr sz="1700">
                <a:solidFill>
                  <a:schemeClr val="dk2"/>
                </a:solidFill>
              </a:endParaRPr>
            </a:p>
          </p:txBody>
        </p:sp>
        <p:cxnSp>
          <p:nvCxnSpPr>
            <p:cNvPr id="597" name="Google Shape;597;p62"/>
            <p:cNvCxnSpPr/>
            <p:nvPr/>
          </p:nvCxnSpPr>
          <p:spPr>
            <a:xfrm flipH="1">
              <a:off x="4387525" y="4237475"/>
              <a:ext cx="3164100" cy="234600"/>
            </a:xfrm>
            <a:prstGeom prst="straightConnector1">
              <a:avLst/>
            </a:prstGeom>
            <a:noFill/>
            <a:ln cap="flat" cmpd="sng" w="9525">
              <a:solidFill>
                <a:schemeClr val="lt2"/>
              </a:solidFill>
              <a:prstDash val="solid"/>
              <a:round/>
              <a:headEnd len="med" w="med" type="none"/>
              <a:tailEnd len="med" w="med" type="triangle"/>
            </a:ln>
          </p:spPr>
        </p:cxnSp>
        <p:sp>
          <p:nvSpPr>
            <p:cNvPr id="598" name="Google Shape;598;p62"/>
            <p:cNvSpPr txBox="1"/>
            <p:nvPr/>
          </p:nvSpPr>
          <p:spPr>
            <a:xfrm rot="-178340">
              <a:off x="4197786" y="3999282"/>
              <a:ext cx="2881176" cy="446414"/>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solidFill>
                    <a:schemeClr val="lt2"/>
                  </a:solidFill>
                </a:rPr>
                <a:t>Bind response (chal)</a:t>
              </a:r>
              <a:endParaRPr sz="1700">
                <a:solidFill>
                  <a:schemeClr val="lt2"/>
                </a:solidFill>
              </a:endParaRPr>
            </a:p>
          </p:txBody>
        </p:sp>
        <p:cxnSp>
          <p:nvCxnSpPr>
            <p:cNvPr id="599" name="Google Shape;599;p62"/>
            <p:cNvCxnSpPr/>
            <p:nvPr/>
          </p:nvCxnSpPr>
          <p:spPr>
            <a:xfrm>
              <a:off x="4415650" y="4993425"/>
              <a:ext cx="3162900" cy="504600"/>
            </a:xfrm>
            <a:prstGeom prst="straightConnector1">
              <a:avLst/>
            </a:prstGeom>
            <a:noFill/>
            <a:ln cap="flat" cmpd="sng" w="9525">
              <a:solidFill>
                <a:schemeClr val="dk2"/>
              </a:solidFill>
              <a:prstDash val="solid"/>
              <a:round/>
              <a:headEnd len="med" w="med" type="none"/>
              <a:tailEnd len="med" w="med" type="triangle"/>
            </a:ln>
          </p:spPr>
        </p:cxnSp>
        <p:sp>
          <p:nvSpPr>
            <p:cNvPr id="600" name="Google Shape;600;p62"/>
            <p:cNvSpPr txBox="1"/>
            <p:nvPr/>
          </p:nvSpPr>
          <p:spPr>
            <a:xfrm rot="497380">
              <a:off x="5669192" y="4974049"/>
              <a:ext cx="1706227" cy="44624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2"/>
                  </a:solidFill>
                </a:rPr>
                <a:t>RPC call</a:t>
              </a:r>
              <a:endParaRPr sz="1700">
                <a:solidFill>
                  <a:schemeClr val="dk2"/>
                </a:solidFill>
              </a:endParaRPr>
            </a:p>
          </p:txBody>
        </p:sp>
        <p:cxnSp>
          <p:nvCxnSpPr>
            <p:cNvPr id="601" name="Google Shape;601;p62"/>
            <p:cNvCxnSpPr/>
            <p:nvPr/>
          </p:nvCxnSpPr>
          <p:spPr>
            <a:xfrm flipH="1">
              <a:off x="4414225" y="5569950"/>
              <a:ext cx="3145500" cy="228300"/>
            </a:xfrm>
            <a:prstGeom prst="straightConnector1">
              <a:avLst/>
            </a:prstGeom>
            <a:noFill/>
            <a:ln cap="flat" cmpd="sng" w="9525">
              <a:solidFill>
                <a:schemeClr val="lt2"/>
              </a:solidFill>
              <a:prstDash val="solid"/>
              <a:round/>
              <a:headEnd len="med" w="med" type="none"/>
              <a:tailEnd len="med" w="med" type="triangle"/>
            </a:ln>
          </p:spPr>
        </p:cxnSp>
        <p:sp>
          <p:nvSpPr>
            <p:cNvPr id="602" name="Google Shape;602;p62"/>
            <p:cNvSpPr txBox="1"/>
            <p:nvPr/>
          </p:nvSpPr>
          <p:spPr>
            <a:xfrm rot="-248625">
              <a:off x="4830990" y="5355123"/>
              <a:ext cx="1706361" cy="44637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lt2"/>
                  </a:solidFill>
                </a:rPr>
                <a:t>RPC call return</a:t>
              </a:r>
              <a:endParaRPr sz="1700">
                <a:solidFill>
                  <a:schemeClr val="lt2"/>
                </a:solidFill>
              </a:endParaRPr>
            </a:p>
          </p:txBody>
        </p:sp>
      </p:grpSp>
      <p:grpSp>
        <p:nvGrpSpPr>
          <p:cNvPr id="603" name="Google Shape;603;p62"/>
          <p:cNvGrpSpPr/>
          <p:nvPr/>
        </p:nvGrpSpPr>
        <p:grpSpPr>
          <a:xfrm>
            <a:off x="4466975" y="4271270"/>
            <a:ext cx="3162900" cy="687600"/>
            <a:chOff x="4415650" y="4929570"/>
            <a:chExt cx="3162900" cy="687600"/>
          </a:xfrm>
        </p:grpSpPr>
        <p:cxnSp>
          <p:nvCxnSpPr>
            <p:cNvPr id="604" name="Google Shape;604;p62"/>
            <p:cNvCxnSpPr/>
            <p:nvPr/>
          </p:nvCxnSpPr>
          <p:spPr>
            <a:xfrm>
              <a:off x="4415650" y="5069625"/>
              <a:ext cx="3162900" cy="504600"/>
            </a:xfrm>
            <a:prstGeom prst="straightConnector1">
              <a:avLst/>
            </a:prstGeom>
            <a:noFill/>
            <a:ln cap="flat" cmpd="sng" w="9525">
              <a:solidFill>
                <a:schemeClr val="dk2"/>
              </a:solidFill>
              <a:prstDash val="solid"/>
              <a:round/>
              <a:headEnd len="med" w="med" type="none"/>
              <a:tailEnd len="med" w="med" type="triangle"/>
            </a:ln>
          </p:spPr>
        </p:cxnSp>
        <p:sp>
          <p:nvSpPr>
            <p:cNvPr id="605" name="Google Shape;605;p62"/>
            <p:cNvSpPr txBox="1"/>
            <p:nvPr/>
          </p:nvSpPr>
          <p:spPr>
            <a:xfrm rot="497380">
              <a:off x="5669192" y="5050249"/>
              <a:ext cx="1706227" cy="44624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2"/>
                  </a:solidFill>
                </a:rPr>
                <a:t>Auth3</a:t>
              </a:r>
              <a:endParaRPr sz="1700">
                <a:solidFill>
                  <a:schemeClr val="dk2"/>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3"/>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RPC Authentication</a:t>
            </a:r>
            <a:endParaRPr/>
          </a:p>
        </p:txBody>
      </p:sp>
      <p:sp>
        <p:nvSpPr>
          <p:cNvPr id="612" name="Google Shape;612;p63"/>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t>RPC calls are unauthenticated by default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4"/>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RPC Authentication</a:t>
            </a:r>
            <a:endParaRPr/>
          </a:p>
        </p:txBody>
      </p:sp>
      <p:sp>
        <p:nvSpPr>
          <p:cNvPr id="619" name="Google Shape;619;p64"/>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t>RPC calls are unauthenticated by default</a:t>
            </a:r>
            <a:endParaRPr/>
          </a:p>
          <a:p>
            <a:pPr indent="-349250" lvl="0" marL="457200" rtl="0" algn="l">
              <a:lnSpc>
                <a:spcPct val="115000"/>
              </a:lnSpc>
              <a:spcBef>
                <a:spcPts val="1000"/>
              </a:spcBef>
              <a:spcAft>
                <a:spcPts val="0"/>
              </a:spcAft>
              <a:buClr>
                <a:schemeClr val="lt2"/>
              </a:buClr>
              <a:buSzPts val="1900"/>
              <a:buChar char="●"/>
            </a:pPr>
            <a:r>
              <a:rPr lang="en-GB"/>
              <a:t>RPC servers must tell the runtime they want authentication support</a:t>
            </a:r>
            <a:endParaRPr/>
          </a:p>
          <a:p>
            <a:pPr indent="-330200" lvl="1" marL="914400" rtl="0" algn="l">
              <a:lnSpc>
                <a:spcPct val="150000"/>
              </a:lnSpc>
              <a:spcBef>
                <a:spcPts val="0"/>
              </a:spcBef>
              <a:spcAft>
                <a:spcPts val="0"/>
              </a:spcAft>
              <a:buSzPts val="1600"/>
              <a:buChar char="○"/>
            </a:pPr>
            <a:r>
              <a:rPr lang="en-GB"/>
              <a:t>RpcServerRegisterAuthInfo</a:t>
            </a:r>
            <a:endParaRPr/>
          </a:p>
          <a:p>
            <a:pPr indent="0" lvl="0" marL="0" rtl="0" algn="l">
              <a:lnSpc>
                <a:spcPct val="150000"/>
              </a:lnSpc>
              <a:spcBef>
                <a:spcPts val="10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idx="4294967295" type="body"/>
          </p:nvPr>
        </p:nvSpPr>
        <p:spPr>
          <a:xfrm>
            <a:off x="691375" y="3069601"/>
            <a:ext cx="10308000" cy="7188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GB" sz="5300">
                <a:solidFill>
                  <a:schemeClr val="lt1"/>
                </a:solidFill>
                <a:latin typeface="Lato"/>
                <a:ea typeface="Lato"/>
                <a:cs typeface="Lato"/>
                <a:sym typeface="Lato"/>
              </a:rPr>
              <a:t>MS-RPC Overview</a:t>
            </a:r>
            <a:endParaRPr sz="5300">
              <a:solidFill>
                <a:schemeClr val="lt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5"/>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RPC Authentication</a:t>
            </a:r>
            <a:endParaRPr/>
          </a:p>
        </p:txBody>
      </p:sp>
      <p:sp>
        <p:nvSpPr>
          <p:cNvPr id="626" name="Google Shape;626;p65"/>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t>RPC calls are unauthenticated by default</a:t>
            </a:r>
            <a:endParaRPr/>
          </a:p>
          <a:p>
            <a:pPr indent="-349250" lvl="0" marL="457200" rtl="0" algn="l">
              <a:lnSpc>
                <a:spcPct val="115000"/>
              </a:lnSpc>
              <a:spcBef>
                <a:spcPts val="1000"/>
              </a:spcBef>
              <a:spcAft>
                <a:spcPts val="0"/>
              </a:spcAft>
              <a:buClr>
                <a:schemeClr val="lt2"/>
              </a:buClr>
              <a:buSzPts val="1900"/>
              <a:buChar char="●"/>
            </a:pPr>
            <a:r>
              <a:rPr lang="en-GB"/>
              <a:t>RPC servers must tell the runtime they want authentication support</a:t>
            </a:r>
            <a:endParaRPr/>
          </a:p>
          <a:p>
            <a:pPr indent="-330200" lvl="1" marL="914400" rtl="0" algn="l">
              <a:lnSpc>
                <a:spcPct val="150000"/>
              </a:lnSpc>
              <a:spcBef>
                <a:spcPts val="0"/>
              </a:spcBef>
              <a:spcAft>
                <a:spcPts val="0"/>
              </a:spcAft>
              <a:buSzPts val="1600"/>
              <a:buChar char="○"/>
            </a:pPr>
            <a:r>
              <a:rPr lang="en-GB"/>
              <a:t>RpcServerRegisterAuthInfo</a:t>
            </a:r>
            <a:endParaRPr/>
          </a:p>
          <a:p>
            <a:pPr indent="-349250" lvl="0" marL="457200" rtl="0" algn="l">
              <a:lnSpc>
                <a:spcPct val="150000"/>
              </a:lnSpc>
              <a:spcBef>
                <a:spcPts val="1000"/>
              </a:spcBef>
              <a:spcAft>
                <a:spcPts val="0"/>
              </a:spcAft>
              <a:buClr>
                <a:schemeClr val="lt2"/>
              </a:buClr>
              <a:buSzPts val="1900"/>
              <a:buChar char="●"/>
            </a:pPr>
            <a:r>
              <a:rPr lang="en-GB"/>
              <a:t>Clients aren’t forced to authenticate</a:t>
            </a:r>
            <a:endParaRPr/>
          </a:p>
          <a:p>
            <a:pPr indent="-330200" lvl="1" marL="914400" rtl="0" algn="l">
              <a:lnSpc>
                <a:spcPct val="150000"/>
              </a:lnSpc>
              <a:spcBef>
                <a:spcPts val="0"/>
              </a:spcBef>
              <a:spcAft>
                <a:spcPts val="0"/>
              </a:spcAft>
              <a:buSzPts val="1600"/>
              <a:buChar char="○"/>
            </a:pPr>
            <a:r>
              <a:rPr lang="en-GB"/>
              <a:t>Unless server specify RPC_IF_ALLOW_SECURE_ONLY during registration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6"/>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Server (side of) Authentication</a:t>
            </a:r>
            <a:endParaRPr/>
          </a:p>
        </p:txBody>
      </p:sp>
      <p:sp>
        <p:nvSpPr>
          <p:cNvPr id="633" name="Google Shape;633;p66"/>
          <p:cNvSpPr txBox="1"/>
          <p:nvPr>
            <p:ph idx="1" type="body"/>
          </p:nvPr>
        </p:nvSpPr>
        <p:spPr>
          <a:xfrm>
            <a:off x="682525" y="1295400"/>
            <a:ext cx="11127300" cy="27198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500"/>
              </a:spcBef>
              <a:spcAft>
                <a:spcPts val="0"/>
              </a:spcAft>
              <a:buClr>
                <a:schemeClr val="lt2"/>
              </a:buClr>
              <a:buSzPts val="2200"/>
              <a:buChar char="●"/>
            </a:pPr>
            <a:r>
              <a:rPr lang="en-GB" sz="2800">
                <a:solidFill>
                  <a:schemeClr val="lt1"/>
                </a:solidFill>
              </a:rPr>
              <a:t>Authentication in RPC is implemented with the </a:t>
            </a:r>
            <a:r>
              <a:rPr lang="en-GB" sz="2800">
                <a:solidFill>
                  <a:schemeClr val="dk2"/>
                </a:solidFill>
              </a:rPr>
              <a:t>Security Support Provider Interface</a:t>
            </a:r>
            <a:r>
              <a:rPr lang="en-GB" sz="2800">
                <a:solidFill>
                  <a:schemeClr val="lt1"/>
                </a:solidFill>
              </a:rPr>
              <a:t> (SSPI)</a:t>
            </a:r>
            <a:endParaRPr sz="28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7"/>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Server </a:t>
            </a:r>
            <a:r>
              <a:rPr lang="en-GB"/>
              <a:t>(side of) </a:t>
            </a:r>
            <a:r>
              <a:rPr lang="en-GB"/>
              <a:t>Authentication</a:t>
            </a:r>
            <a:endParaRPr/>
          </a:p>
        </p:txBody>
      </p:sp>
      <p:sp>
        <p:nvSpPr>
          <p:cNvPr id="640" name="Google Shape;640;p67"/>
          <p:cNvSpPr txBox="1"/>
          <p:nvPr>
            <p:ph idx="1" type="body"/>
          </p:nvPr>
        </p:nvSpPr>
        <p:spPr>
          <a:xfrm>
            <a:off x="682525" y="1295400"/>
            <a:ext cx="11127300" cy="27198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500"/>
              </a:spcBef>
              <a:spcAft>
                <a:spcPts val="0"/>
              </a:spcAft>
              <a:buClr>
                <a:schemeClr val="lt2"/>
              </a:buClr>
              <a:buSzPts val="2200"/>
              <a:buChar char="●"/>
            </a:pPr>
            <a:r>
              <a:rPr lang="en-GB" sz="2800">
                <a:solidFill>
                  <a:schemeClr val="lt1"/>
                </a:solidFill>
              </a:rPr>
              <a:t>Authentication in RPC is implemented with the </a:t>
            </a:r>
            <a:r>
              <a:rPr lang="en-GB" sz="2800">
                <a:solidFill>
                  <a:schemeClr val="dk2"/>
                </a:solidFill>
              </a:rPr>
              <a:t>Security Support Provider Interface</a:t>
            </a:r>
            <a:r>
              <a:rPr lang="en-GB" sz="2800">
                <a:solidFill>
                  <a:schemeClr val="lt1"/>
                </a:solidFill>
              </a:rPr>
              <a:t> (SSPI)</a:t>
            </a:r>
            <a:endParaRPr sz="2800">
              <a:solidFill>
                <a:schemeClr val="lt1"/>
              </a:solidFill>
            </a:endParaRPr>
          </a:p>
          <a:p>
            <a:pPr indent="-406400" lvl="0" marL="457200" rtl="0" algn="l">
              <a:lnSpc>
                <a:spcPct val="150000"/>
              </a:lnSpc>
              <a:spcBef>
                <a:spcPts val="0"/>
              </a:spcBef>
              <a:spcAft>
                <a:spcPts val="0"/>
              </a:spcAft>
              <a:buClr>
                <a:schemeClr val="lt2"/>
              </a:buClr>
              <a:buSzPts val="2800"/>
              <a:buChar char="●"/>
            </a:pPr>
            <a:r>
              <a:rPr lang="en-GB" sz="2800">
                <a:solidFill>
                  <a:schemeClr val="lt1"/>
                </a:solidFill>
              </a:rPr>
              <a:t>RPC servers wishing to use authentication must instruct the RPC runtime to load the corresponding SSPI</a:t>
            </a:r>
            <a:endParaRPr sz="28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8"/>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Server </a:t>
            </a:r>
            <a:r>
              <a:rPr lang="en-GB"/>
              <a:t>(side of) </a:t>
            </a:r>
            <a:r>
              <a:rPr lang="en-GB"/>
              <a:t>Authentication</a:t>
            </a:r>
            <a:endParaRPr/>
          </a:p>
        </p:txBody>
      </p:sp>
      <p:sp>
        <p:nvSpPr>
          <p:cNvPr id="647" name="Google Shape;647;p68"/>
          <p:cNvSpPr txBox="1"/>
          <p:nvPr>
            <p:ph idx="1" type="body"/>
          </p:nvPr>
        </p:nvSpPr>
        <p:spPr>
          <a:xfrm>
            <a:off x="682525" y="1295400"/>
            <a:ext cx="11127300" cy="27198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500"/>
              </a:spcBef>
              <a:spcAft>
                <a:spcPts val="0"/>
              </a:spcAft>
              <a:buClr>
                <a:schemeClr val="lt2"/>
              </a:buClr>
              <a:buSzPts val="2200"/>
              <a:buChar char="●"/>
            </a:pPr>
            <a:r>
              <a:rPr lang="en-GB" sz="2800">
                <a:solidFill>
                  <a:schemeClr val="lt1"/>
                </a:solidFill>
              </a:rPr>
              <a:t>Authentication in RPC is implemented with the </a:t>
            </a:r>
            <a:r>
              <a:rPr lang="en-GB" sz="2800">
                <a:solidFill>
                  <a:schemeClr val="dk2"/>
                </a:solidFill>
              </a:rPr>
              <a:t>Security Support Provider Interface</a:t>
            </a:r>
            <a:r>
              <a:rPr lang="en-GB" sz="2800">
                <a:solidFill>
                  <a:schemeClr val="lt1"/>
                </a:solidFill>
              </a:rPr>
              <a:t> (SSPI)</a:t>
            </a:r>
            <a:endParaRPr sz="2800">
              <a:solidFill>
                <a:schemeClr val="lt1"/>
              </a:solidFill>
            </a:endParaRPr>
          </a:p>
          <a:p>
            <a:pPr indent="-406400" lvl="0" marL="457200" rtl="0" algn="l">
              <a:lnSpc>
                <a:spcPct val="150000"/>
              </a:lnSpc>
              <a:spcBef>
                <a:spcPts val="0"/>
              </a:spcBef>
              <a:spcAft>
                <a:spcPts val="0"/>
              </a:spcAft>
              <a:buClr>
                <a:schemeClr val="lt2"/>
              </a:buClr>
              <a:buSzPts val="2800"/>
              <a:buChar char="●"/>
            </a:pPr>
            <a:r>
              <a:rPr lang="en-GB" sz="2800">
                <a:solidFill>
                  <a:schemeClr val="lt1"/>
                </a:solidFill>
              </a:rPr>
              <a:t>RPC servers wishing to use authentication must instruct the RPC runtime to load the corresponding SSPI</a:t>
            </a:r>
            <a:endParaRPr sz="2800">
              <a:solidFill>
                <a:schemeClr val="lt1"/>
              </a:solidFill>
            </a:endParaRPr>
          </a:p>
        </p:txBody>
      </p:sp>
      <p:sp>
        <p:nvSpPr>
          <p:cNvPr id="648" name="Google Shape;648;p68"/>
          <p:cNvSpPr/>
          <p:nvPr/>
        </p:nvSpPr>
        <p:spPr>
          <a:xfrm flipH="1">
            <a:off x="8184686" y="4106125"/>
            <a:ext cx="1682100" cy="726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t>Kerberos</a:t>
            </a:r>
            <a:endParaRPr b="1" sz="1200"/>
          </a:p>
        </p:txBody>
      </p:sp>
      <p:sp>
        <p:nvSpPr>
          <p:cNvPr id="649" name="Google Shape;649;p68"/>
          <p:cNvSpPr/>
          <p:nvPr/>
        </p:nvSpPr>
        <p:spPr>
          <a:xfrm flipH="1">
            <a:off x="8184688" y="5680225"/>
            <a:ext cx="1682100" cy="682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00"/>
              <a:t>Negotiate</a:t>
            </a:r>
            <a:endParaRPr b="1" sz="1700"/>
          </a:p>
        </p:txBody>
      </p:sp>
      <p:sp>
        <p:nvSpPr>
          <p:cNvPr id="650" name="Google Shape;650;p68"/>
          <p:cNvSpPr/>
          <p:nvPr/>
        </p:nvSpPr>
        <p:spPr>
          <a:xfrm flipH="1">
            <a:off x="8184686" y="4923325"/>
            <a:ext cx="1682100" cy="66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t>NTLM</a:t>
            </a:r>
            <a:endParaRPr b="1" sz="1600"/>
          </a:p>
        </p:txBody>
      </p:sp>
      <p:sp>
        <p:nvSpPr>
          <p:cNvPr id="651" name="Google Shape;651;p68"/>
          <p:cNvSpPr/>
          <p:nvPr/>
        </p:nvSpPr>
        <p:spPr>
          <a:xfrm flipH="1">
            <a:off x="4887700" y="4914925"/>
            <a:ext cx="19368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t>sspisrv.dll</a:t>
            </a:r>
            <a:endParaRPr b="1" sz="1600"/>
          </a:p>
        </p:txBody>
      </p:sp>
      <p:cxnSp>
        <p:nvCxnSpPr>
          <p:cNvPr id="652" name="Google Shape;652;p68"/>
          <p:cNvCxnSpPr>
            <a:stCxn id="648" idx="6"/>
            <a:endCxn id="651" idx="1"/>
          </p:cNvCxnSpPr>
          <p:nvPr/>
        </p:nvCxnSpPr>
        <p:spPr>
          <a:xfrm flipH="1">
            <a:off x="6824486" y="4469275"/>
            <a:ext cx="1360200" cy="787200"/>
          </a:xfrm>
          <a:prstGeom prst="bentConnector3">
            <a:avLst>
              <a:gd fmla="val 49999" name="adj1"/>
            </a:avLst>
          </a:prstGeom>
          <a:noFill/>
          <a:ln cap="flat" cmpd="sng" w="28575">
            <a:solidFill>
              <a:schemeClr val="dk2"/>
            </a:solidFill>
            <a:prstDash val="solid"/>
            <a:round/>
            <a:headEnd len="med" w="med" type="stealth"/>
            <a:tailEnd len="med" w="med" type="none"/>
          </a:ln>
        </p:spPr>
      </p:cxnSp>
      <p:cxnSp>
        <p:nvCxnSpPr>
          <p:cNvPr id="653" name="Google Shape;653;p68"/>
          <p:cNvCxnSpPr>
            <a:stCxn id="650" idx="6"/>
            <a:endCxn id="651" idx="1"/>
          </p:cNvCxnSpPr>
          <p:nvPr/>
        </p:nvCxnSpPr>
        <p:spPr>
          <a:xfrm flipH="1">
            <a:off x="6824486" y="5256325"/>
            <a:ext cx="1360200" cy="600"/>
          </a:xfrm>
          <a:prstGeom prst="bentConnector3">
            <a:avLst>
              <a:gd fmla="val 49999" name="adj1"/>
            </a:avLst>
          </a:prstGeom>
          <a:noFill/>
          <a:ln cap="flat" cmpd="sng" w="28575">
            <a:solidFill>
              <a:schemeClr val="dk2"/>
            </a:solidFill>
            <a:prstDash val="solid"/>
            <a:round/>
            <a:headEnd len="med" w="med" type="stealth"/>
            <a:tailEnd len="med" w="med" type="none"/>
          </a:ln>
        </p:spPr>
      </p:cxnSp>
      <p:cxnSp>
        <p:nvCxnSpPr>
          <p:cNvPr id="654" name="Google Shape;654;p68"/>
          <p:cNvCxnSpPr>
            <a:stCxn id="649" idx="6"/>
            <a:endCxn id="651" idx="1"/>
          </p:cNvCxnSpPr>
          <p:nvPr/>
        </p:nvCxnSpPr>
        <p:spPr>
          <a:xfrm rot="10800000">
            <a:off x="6824488" y="5256325"/>
            <a:ext cx="1360200" cy="765300"/>
          </a:xfrm>
          <a:prstGeom prst="bentConnector3">
            <a:avLst>
              <a:gd fmla="val 50000" name="adj1"/>
            </a:avLst>
          </a:prstGeom>
          <a:noFill/>
          <a:ln cap="flat" cmpd="sng" w="28575">
            <a:solidFill>
              <a:schemeClr val="dk2"/>
            </a:solidFill>
            <a:prstDash val="solid"/>
            <a:round/>
            <a:headEnd len="med" w="med" type="stealth"/>
            <a:tailEnd len="med" w="med" type="none"/>
          </a:ln>
        </p:spPr>
      </p:cxnSp>
      <p:sp>
        <p:nvSpPr>
          <p:cNvPr id="655" name="Google Shape;655;p68"/>
          <p:cNvSpPr/>
          <p:nvPr/>
        </p:nvSpPr>
        <p:spPr>
          <a:xfrm flipH="1">
            <a:off x="2161000" y="4915225"/>
            <a:ext cx="19368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t>rpcrt4.dll</a:t>
            </a:r>
            <a:endParaRPr b="1" sz="1600"/>
          </a:p>
        </p:txBody>
      </p:sp>
      <p:cxnSp>
        <p:nvCxnSpPr>
          <p:cNvPr id="656" name="Google Shape;656;p68"/>
          <p:cNvCxnSpPr>
            <a:stCxn id="651" idx="3"/>
            <a:endCxn id="655" idx="1"/>
          </p:cNvCxnSpPr>
          <p:nvPr/>
        </p:nvCxnSpPr>
        <p:spPr>
          <a:xfrm flipH="1">
            <a:off x="4097800" y="5256325"/>
            <a:ext cx="789900" cy="300"/>
          </a:xfrm>
          <a:prstGeom prst="straightConnector1">
            <a:avLst/>
          </a:prstGeom>
          <a:noFill/>
          <a:ln cap="flat" cmpd="sng" w="28575">
            <a:solidFill>
              <a:schemeClr val="dk2"/>
            </a:solidFill>
            <a:prstDash val="solid"/>
            <a:round/>
            <a:headEnd len="med" w="med" type="stealth"/>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69"/>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Client </a:t>
            </a:r>
            <a:r>
              <a:rPr lang="en-GB"/>
              <a:t>(side of) Authentication</a:t>
            </a:r>
            <a:endParaRPr/>
          </a:p>
        </p:txBody>
      </p:sp>
      <p:sp>
        <p:nvSpPr>
          <p:cNvPr id="663" name="Google Shape;663;p69"/>
          <p:cNvSpPr txBox="1"/>
          <p:nvPr>
            <p:ph idx="1" type="body"/>
          </p:nvPr>
        </p:nvSpPr>
        <p:spPr>
          <a:xfrm>
            <a:off x="2571453" y="1744950"/>
            <a:ext cx="7049100" cy="33681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RPC_STATUS </a:t>
            </a:r>
            <a:r>
              <a:rPr lang="en-GB" sz="2250">
                <a:solidFill>
                  <a:srgbClr val="01CFFF"/>
                </a:solidFill>
                <a:latin typeface="Consolas"/>
                <a:ea typeface="Consolas"/>
                <a:cs typeface="Consolas"/>
                <a:sym typeface="Consolas"/>
              </a:rPr>
              <a:t>RpcBindingSetAuthInfo</a:t>
            </a:r>
            <a:r>
              <a:rPr lang="en-GB" sz="2250">
                <a:solidFill>
                  <a:srgbClr val="E6E6E6"/>
                </a:solidFill>
                <a:latin typeface="Consolas"/>
                <a:ea typeface="Consolas"/>
                <a:cs typeface="Consolas"/>
                <a:sym typeface="Consolas"/>
              </a:rPr>
              <a:t>(</a:t>
            </a:r>
            <a:endParaRPr sz="2250">
              <a:solidFill>
                <a:srgbClr val="E6E6E6"/>
              </a:solidFill>
              <a:latin typeface="Consolas"/>
              <a:ea typeface="Consolas"/>
              <a:cs typeface="Consolas"/>
              <a:sym typeface="Consolas"/>
            </a:endParaRPr>
          </a:p>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  RPC_BINDING_HANDLE       Binding,</a:t>
            </a:r>
            <a:endParaRPr sz="2250">
              <a:solidFill>
                <a:srgbClr val="E6E6E6"/>
              </a:solidFill>
              <a:latin typeface="Consolas"/>
              <a:ea typeface="Consolas"/>
              <a:cs typeface="Consolas"/>
              <a:sym typeface="Consolas"/>
            </a:endParaRPr>
          </a:p>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  RPC_CSTR                 ServerPrincName,</a:t>
            </a:r>
            <a:endParaRPr sz="2250">
              <a:solidFill>
                <a:srgbClr val="E6E6E6"/>
              </a:solidFill>
              <a:latin typeface="Consolas"/>
              <a:ea typeface="Consolas"/>
              <a:cs typeface="Consolas"/>
              <a:sym typeface="Consolas"/>
            </a:endParaRPr>
          </a:p>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  </a:t>
            </a:r>
            <a:r>
              <a:rPr lang="en-GB" sz="2250">
                <a:latin typeface="Consolas"/>
                <a:ea typeface="Consolas"/>
                <a:cs typeface="Consolas"/>
                <a:sym typeface="Consolas"/>
              </a:rPr>
              <a:t>unsigned long</a:t>
            </a:r>
            <a:r>
              <a:rPr lang="en-GB" sz="2250">
                <a:solidFill>
                  <a:srgbClr val="E6E6E6"/>
                </a:solidFill>
                <a:latin typeface="Consolas"/>
                <a:ea typeface="Consolas"/>
                <a:cs typeface="Consolas"/>
                <a:sym typeface="Consolas"/>
              </a:rPr>
              <a:t>            AuthnLevel,</a:t>
            </a:r>
            <a:endParaRPr sz="2250">
              <a:solidFill>
                <a:srgbClr val="E6E6E6"/>
              </a:solidFill>
              <a:latin typeface="Consolas"/>
              <a:ea typeface="Consolas"/>
              <a:cs typeface="Consolas"/>
              <a:sym typeface="Consolas"/>
            </a:endParaRPr>
          </a:p>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  </a:t>
            </a:r>
            <a:r>
              <a:rPr lang="en-GB" sz="2250">
                <a:latin typeface="Consolas"/>
                <a:ea typeface="Consolas"/>
                <a:cs typeface="Consolas"/>
                <a:sym typeface="Consolas"/>
              </a:rPr>
              <a:t>unsigned long</a:t>
            </a:r>
            <a:r>
              <a:rPr lang="en-GB" sz="2250">
                <a:solidFill>
                  <a:srgbClr val="E6E6E6"/>
                </a:solidFill>
                <a:latin typeface="Consolas"/>
                <a:ea typeface="Consolas"/>
                <a:cs typeface="Consolas"/>
                <a:sym typeface="Consolas"/>
              </a:rPr>
              <a:t>            AuthnSvc,</a:t>
            </a:r>
            <a:endParaRPr sz="2250">
              <a:solidFill>
                <a:srgbClr val="E6E6E6"/>
              </a:solidFill>
              <a:latin typeface="Consolas"/>
              <a:ea typeface="Consolas"/>
              <a:cs typeface="Consolas"/>
              <a:sym typeface="Consolas"/>
            </a:endParaRPr>
          </a:p>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  RPC_AUTH_IDENTITY_HANDLE AuthIdentity,</a:t>
            </a:r>
            <a:endParaRPr sz="2250">
              <a:solidFill>
                <a:srgbClr val="E6E6E6"/>
              </a:solidFill>
              <a:latin typeface="Consolas"/>
              <a:ea typeface="Consolas"/>
              <a:cs typeface="Consolas"/>
              <a:sym typeface="Consolas"/>
            </a:endParaRPr>
          </a:p>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  </a:t>
            </a:r>
            <a:r>
              <a:rPr lang="en-GB" sz="2250">
                <a:latin typeface="Consolas"/>
                <a:ea typeface="Consolas"/>
                <a:cs typeface="Consolas"/>
                <a:sym typeface="Consolas"/>
              </a:rPr>
              <a:t>unsigned long</a:t>
            </a:r>
            <a:r>
              <a:rPr lang="en-GB" sz="2250">
                <a:solidFill>
                  <a:srgbClr val="E6E6E6"/>
                </a:solidFill>
                <a:latin typeface="Consolas"/>
                <a:ea typeface="Consolas"/>
                <a:cs typeface="Consolas"/>
                <a:sym typeface="Consolas"/>
              </a:rPr>
              <a:t>            AuthzSvc</a:t>
            </a:r>
            <a:endParaRPr sz="2250">
              <a:solidFill>
                <a:srgbClr val="E6E6E6"/>
              </a:solidFill>
              <a:latin typeface="Consolas"/>
              <a:ea typeface="Consolas"/>
              <a:cs typeface="Consolas"/>
              <a:sym typeface="Consolas"/>
            </a:endParaRPr>
          </a:p>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a:t>
            </a:r>
            <a:endParaRPr sz="3700">
              <a:latin typeface="Consolas"/>
              <a:ea typeface="Consolas"/>
              <a:cs typeface="Consolas"/>
              <a:sym typeface="Consolas"/>
            </a:endParaRPr>
          </a:p>
          <a:p>
            <a:pPr indent="0" lvl="0" marL="0" rtl="0" algn="l">
              <a:spcBef>
                <a:spcPts val="50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0"/>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Client (side of) Authentication</a:t>
            </a:r>
            <a:endParaRPr/>
          </a:p>
        </p:txBody>
      </p:sp>
      <p:sp>
        <p:nvSpPr>
          <p:cNvPr id="670" name="Google Shape;670;p70"/>
          <p:cNvSpPr txBox="1"/>
          <p:nvPr>
            <p:ph idx="1" type="body"/>
          </p:nvPr>
        </p:nvSpPr>
        <p:spPr>
          <a:xfrm>
            <a:off x="2571453" y="1744950"/>
            <a:ext cx="7049100" cy="33681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RPC_STATUS </a:t>
            </a:r>
            <a:r>
              <a:rPr lang="en-GB" sz="2250">
                <a:solidFill>
                  <a:srgbClr val="01CFFF"/>
                </a:solidFill>
                <a:latin typeface="Consolas"/>
                <a:ea typeface="Consolas"/>
                <a:cs typeface="Consolas"/>
                <a:sym typeface="Consolas"/>
              </a:rPr>
              <a:t>RpcBindingSetAuthInfo</a:t>
            </a:r>
            <a:r>
              <a:rPr lang="en-GB" sz="2250">
                <a:solidFill>
                  <a:srgbClr val="E6E6E6"/>
                </a:solidFill>
                <a:latin typeface="Consolas"/>
                <a:ea typeface="Consolas"/>
                <a:cs typeface="Consolas"/>
                <a:sym typeface="Consolas"/>
              </a:rPr>
              <a:t>(</a:t>
            </a:r>
            <a:endParaRPr sz="2250">
              <a:solidFill>
                <a:srgbClr val="E6E6E6"/>
              </a:solidFill>
              <a:latin typeface="Consolas"/>
              <a:ea typeface="Consolas"/>
              <a:cs typeface="Consolas"/>
              <a:sym typeface="Consolas"/>
            </a:endParaRPr>
          </a:p>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  RPC_BINDING_HANDLE       Binding,</a:t>
            </a:r>
            <a:endParaRPr sz="2250">
              <a:solidFill>
                <a:srgbClr val="E6E6E6"/>
              </a:solidFill>
              <a:latin typeface="Consolas"/>
              <a:ea typeface="Consolas"/>
              <a:cs typeface="Consolas"/>
              <a:sym typeface="Consolas"/>
            </a:endParaRPr>
          </a:p>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  RPC_CSTR                 ServerPrincName,</a:t>
            </a:r>
            <a:endParaRPr sz="2250">
              <a:solidFill>
                <a:srgbClr val="E6E6E6"/>
              </a:solidFill>
              <a:latin typeface="Consolas"/>
              <a:ea typeface="Consolas"/>
              <a:cs typeface="Consolas"/>
              <a:sym typeface="Consolas"/>
            </a:endParaRPr>
          </a:p>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  </a:t>
            </a:r>
            <a:r>
              <a:rPr lang="en-GB" sz="2250">
                <a:latin typeface="Consolas"/>
                <a:ea typeface="Consolas"/>
                <a:cs typeface="Consolas"/>
                <a:sym typeface="Consolas"/>
              </a:rPr>
              <a:t>unsigned long</a:t>
            </a:r>
            <a:r>
              <a:rPr lang="en-GB" sz="2250">
                <a:solidFill>
                  <a:srgbClr val="E6E6E6"/>
                </a:solidFill>
                <a:latin typeface="Consolas"/>
                <a:ea typeface="Consolas"/>
                <a:cs typeface="Consolas"/>
                <a:sym typeface="Consolas"/>
              </a:rPr>
              <a:t>            AuthnLevel,</a:t>
            </a:r>
            <a:endParaRPr sz="2250">
              <a:solidFill>
                <a:srgbClr val="E6E6E6"/>
              </a:solidFill>
              <a:latin typeface="Consolas"/>
              <a:ea typeface="Consolas"/>
              <a:cs typeface="Consolas"/>
              <a:sym typeface="Consolas"/>
            </a:endParaRPr>
          </a:p>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  </a:t>
            </a:r>
            <a:r>
              <a:rPr lang="en-GB" sz="2250">
                <a:latin typeface="Consolas"/>
                <a:ea typeface="Consolas"/>
                <a:cs typeface="Consolas"/>
                <a:sym typeface="Consolas"/>
              </a:rPr>
              <a:t>unsigned long</a:t>
            </a:r>
            <a:r>
              <a:rPr lang="en-GB" sz="2250">
                <a:solidFill>
                  <a:srgbClr val="E6E6E6"/>
                </a:solidFill>
                <a:latin typeface="Consolas"/>
                <a:ea typeface="Consolas"/>
                <a:cs typeface="Consolas"/>
                <a:sym typeface="Consolas"/>
              </a:rPr>
              <a:t>            AuthnSvc,</a:t>
            </a:r>
            <a:endParaRPr sz="2250">
              <a:solidFill>
                <a:srgbClr val="E6E6E6"/>
              </a:solidFill>
              <a:latin typeface="Consolas"/>
              <a:ea typeface="Consolas"/>
              <a:cs typeface="Consolas"/>
              <a:sym typeface="Consolas"/>
            </a:endParaRPr>
          </a:p>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  RPC_AUTH_IDENTITY_HANDLE AuthIdentity,</a:t>
            </a:r>
            <a:endParaRPr sz="2250">
              <a:solidFill>
                <a:srgbClr val="E6E6E6"/>
              </a:solidFill>
              <a:latin typeface="Consolas"/>
              <a:ea typeface="Consolas"/>
              <a:cs typeface="Consolas"/>
              <a:sym typeface="Consolas"/>
            </a:endParaRPr>
          </a:p>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  </a:t>
            </a:r>
            <a:r>
              <a:rPr lang="en-GB" sz="2250">
                <a:latin typeface="Consolas"/>
                <a:ea typeface="Consolas"/>
                <a:cs typeface="Consolas"/>
                <a:sym typeface="Consolas"/>
              </a:rPr>
              <a:t>unsigned long</a:t>
            </a:r>
            <a:r>
              <a:rPr lang="en-GB" sz="2250">
                <a:solidFill>
                  <a:srgbClr val="E6E6E6"/>
                </a:solidFill>
                <a:latin typeface="Consolas"/>
                <a:ea typeface="Consolas"/>
                <a:cs typeface="Consolas"/>
                <a:sym typeface="Consolas"/>
              </a:rPr>
              <a:t>            AuthzSvc</a:t>
            </a:r>
            <a:endParaRPr sz="2250">
              <a:solidFill>
                <a:srgbClr val="E6E6E6"/>
              </a:solidFill>
              <a:latin typeface="Consolas"/>
              <a:ea typeface="Consolas"/>
              <a:cs typeface="Consolas"/>
              <a:sym typeface="Consolas"/>
            </a:endParaRPr>
          </a:p>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a:t>
            </a:r>
            <a:endParaRPr sz="3700">
              <a:latin typeface="Consolas"/>
              <a:ea typeface="Consolas"/>
              <a:cs typeface="Consolas"/>
              <a:sym typeface="Consolas"/>
            </a:endParaRPr>
          </a:p>
          <a:p>
            <a:pPr indent="0" lvl="0" marL="0" rtl="0" algn="l">
              <a:spcBef>
                <a:spcPts val="500"/>
              </a:spcBef>
              <a:spcAft>
                <a:spcPts val="0"/>
              </a:spcAft>
              <a:buNone/>
            </a:pPr>
            <a:r>
              <a:t/>
            </a:r>
            <a:endParaRPr/>
          </a:p>
        </p:txBody>
      </p:sp>
      <p:sp>
        <p:nvSpPr>
          <p:cNvPr id="671" name="Google Shape;671;p70"/>
          <p:cNvSpPr/>
          <p:nvPr/>
        </p:nvSpPr>
        <p:spPr>
          <a:xfrm>
            <a:off x="2066750" y="2255475"/>
            <a:ext cx="504600" cy="355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2" name="Google Shape;672;p70"/>
          <p:cNvSpPr/>
          <p:nvPr/>
        </p:nvSpPr>
        <p:spPr>
          <a:xfrm>
            <a:off x="2066725" y="3902825"/>
            <a:ext cx="504600" cy="355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3" name="Google Shape;673;p70"/>
          <p:cNvSpPr txBox="1"/>
          <p:nvPr/>
        </p:nvSpPr>
        <p:spPr>
          <a:xfrm>
            <a:off x="198025" y="2171471"/>
            <a:ext cx="2373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solidFill>
                  <a:schemeClr val="dk2"/>
                </a:solidFill>
              </a:rPr>
              <a:t>RPC session</a:t>
            </a:r>
            <a:endParaRPr sz="2200">
              <a:solidFill>
                <a:schemeClr val="dk2"/>
              </a:solidFill>
            </a:endParaRPr>
          </a:p>
        </p:txBody>
      </p:sp>
      <p:sp>
        <p:nvSpPr>
          <p:cNvPr id="674" name="Google Shape;674;p70"/>
          <p:cNvSpPr txBox="1"/>
          <p:nvPr/>
        </p:nvSpPr>
        <p:spPr>
          <a:xfrm>
            <a:off x="266325" y="3818825"/>
            <a:ext cx="162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solidFill>
                  <a:schemeClr val="dk2"/>
                </a:solidFill>
              </a:rPr>
              <a:t>Credentials</a:t>
            </a:r>
            <a:endParaRPr sz="2200">
              <a:solidFill>
                <a:schemeClr val="dk2"/>
              </a:solidFill>
            </a:endParaRPr>
          </a:p>
        </p:txBody>
      </p:sp>
      <p:sp>
        <p:nvSpPr>
          <p:cNvPr id="675" name="Google Shape;675;p70"/>
          <p:cNvSpPr/>
          <p:nvPr/>
        </p:nvSpPr>
        <p:spPr>
          <a:xfrm>
            <a:off x="2066725" y="3445625"/>
            <a:ext cx="504600" cy="355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6" name="Google Shape;676;p70"/>
          <p:cNvSpPr txBox="1"/>
          <p:nvPr/>
        </p:nvSpPr>
        <p:spPr>
          <a:xfrm>
            <a:off x="266325" y="3361625"/>
            <a:ext cx="162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solidFill>
                  <a:schemeClr val="dk2"/>
                </a:solidFill>
              </a:rPr>
              <a:t>Protocol</a:t>
            </a:r>
            <a:endParaRPr sz="2200">
              <a:solidFill>
                <a:schemeClr val="dk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1"/>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Server Authentication</a:t>
            </a:r>
            <a:endParaRPr/>
          </a:p>
        </p:txBody>
      </p:sp>
      <p:sp>
        <p:nvSpPr>
          <p:cNvPr id="683" name="Google Shape;683;p71"/>
          <p:cNvSpPr/>
          <p:nvPr/>
        </p:nvSpPr>
        <p:spPr>
          <a:xfrm>
            <a:off x="1757451" y="1613575"/>
            <a:ext cx="86775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684" name="Google Shape;684;p71"/>
          <p:cNvSpPr/>
          <p:nvPr/>
        </p:nvSpPr>
        <p:spPr>
          <a:xfrm>
            <a:off x="1757451" y="4425825"/>
            <a:ext cx="86775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sp>
        <p:nvSpPr>
          <p:cNvPr id="685" name="Google Shape;685;p71"/>
          <p:cNvSpPr/>
          <p:nvPr/>
        </p:nvSpPr>
        <p:spPr>
          <a:xfrm>
            <a:off x="5562238" y="2815825"/>
            <a:ext cx="1067925" cy="615600"/>
          </a:xfrm>
          <a:prstGeom prst="flowChartManualOperation">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686" name="Google Shape;686;p71"/>
          <p:cNvSpPr/>
          <p:nvPr/>
        </p:nvSpPr>
        <p:spPr>
          <a:xfrm>
            <a:off x="2605188" y="2043025"/>
            <a:ext cx="2663400" cy="4572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RPC Server</a:t>
            </a:r>
            <a:endParaRPr sz="1800">
              <a:latin typeface="Lato"/>
              <a:ea typeface="Lato"/>
              <a:cs typeface="Lato"/>
              <a:sym typeface="Lato"/>
            </a:endParaRPr>
          </a:p>
        </p:txBody>
      </p:sp>
      <p:sp>
        <p:nvSpPr>
          <p:cNvPr id="687" name="Google Shape;687;p71"/>
          <p:cNvSpPr/>
          <p:nvPr/>
        </p:nvSpPr>
        <p:spPr>
          <a:xfrm>
            <a:off x="7106400" y="1741025"/>
            <a:ext cx="3087000" cy="1068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RPC</a:t>
            </a:r>
            <a:br>
              <a:rPr lang="en-GB" sz="1800">
                <a:latin typeface="Lato"/>
                <a:ea typeface="Lato"/>
                <a:cs typeface="Lato"/>
                <a:sym typeface="Lato"/>
              </a:rPr>
            </a:br>
            <a:r>
              <a:rPr lang="en-GB" sz="1800">
                <a:latin typeface="Lato"/>
                <a:ea typeface="Lato"/>
                <a:cs typeface="Lato"/>
                <a:sym typeface="Lato"/>
              </a:rPr>
              <a:t>Runtime</a:t>
            </a:r>
            <a:endParaRPr sz="1800">
              <a:latin typeface="Lato"/>
              <a:ea typeface="Lato"/>
              <a:cs typeface="Lato"/>
              <a:sym typeface="Lato"/>
            </a:endParaRPr>
          </a:p>
        </p:txBody>
      </p:sp>
      <p:sp>
        <p:nvSpPr>
          <p:cNvPr id="688" name="Google Shape;688;p71"/>
          <p:cNvSpPr/>
          <p:nvPr/>
        </p:nvSpPr>
        <p:spPr>
          <a:xfrm>
            <a:off x="9320525" y="1924175"/>
            <a:ext cx="756900" cy="739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2"/>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Server Authentication</a:t>
            </a:r>
            <a:endParaRPr/>
          </a:p>
        </p:txBody>
      </p:sp>
      <p:sp>
        <p:nvSpPr>
          <p:cNvPr id="695" name="Google Shape;695;p72"/>
          <p:cNvSpPr/>
          <p:nvPr/>
        </p:nvSpPr>
        <p:spPr>
          <a:xfrm>
            <a:off x="1757451" y="1613575"/>
            <a:ext cx="86775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696" name="Google Shape;696;p72"/>
          <p:cNvSpPr/>
          <p:nvPr/>
        </p:nvSpPr>
        <p:spPr>
          <a:xfrm>
            <a:off x="1757451" y="4425825"/>
            <a:ext cx="86775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sp>
        <p:nvSpPr>
          <p:cNvPr id="697" name="Google Shape;697;p72"/>
          <p:cNvSpPr/>
          <p:nvPr/>
        </p:nvSpPr>
        <p:spPr>
          <a:xfrm>
            <a:off x="5562238" y="2815825"/>
            <a:ext cx="1067925" cy="615600"/>
          </a:xfrm>
          <a:prstGeom prst="flowChartManualOperation">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698" name="Google Shape;698;p72"/>
          <p:cNvSpPr/>
          <p:nvPr/>
        </p:nvSpPr>
        <p:spPr>
          <a:xfrm>
            <a:off x="2605188" y="2043025"/>
            <a:ext cx="2663400" cy="4572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RPC Server</a:t>
            </a:r>
            <a:endParaRPr sz="1800">
              <a:latin typeface="Lato"/>
              <a:ea typeface="Lato"/>
              <a:cs typeface="Lato"/>
              <a:sym typeface="Lato"/>
            </a:endParaRPr>
          </a:p>
        </p:txBody>
      </p:sp>
      <p:sp>
        <p:nvSpPr>
          <p:cNvPr id="699" name="Google Shape;699;p72"/>
          <p:cNvSpPr/>
          <p:nvPr/>
        </p:nvSpPr>
        <p:spPr>
          <a:xfrm>
            <a:off x="7106400" y="1741025"/>
            <a:ext cx="3087000" cy="1068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RPC</a:t>
            </a:r>
            <a:br>
              <a:rPr lang="en-GB" sz="1800">
                <a:latin typeface="Lato"/>
                <a:ea typeface="Lato"/>
                <a:cs typeface="Lato"/>
                <a:sym typeface="Lato"/>
              </a:rPr>
            </a:br>
            <a:r>
              <a:rPr lang="en-GB" sz="1800">
                <a:latin typeface="Lato"/>
                <a:ea typeface="Lato"/>
                <a:cs typeface="Lato"/>
                <a:sym typeface="Lato"/>
              </a:rPr>
              <a:t>Runtime</a:t>
            </a:r>
            <a:endParaRPr sz="1800">
              <a:latin typeface="Lato"/>
              <a:ea typeface="Lato"/>
              <a:cs typeface="Lato"/>
              <a:sym typeface="Lato"/>
            </a:endParaRPr>
          </a:p>
        </p:txBody>
      </p:sp>
      <p:cxnSp>
        <p:nvCxnSpPr>
          <p:cNvPr id="700" name="Google Shape;700;p72"/>
          <p:cNvCxnSpPr>
            <a:endCxn id="698" idx="3"/>
          </p:cNvCxnSpPr>
          <p:nvPr/>
        </p:nvCxnSpPr>
        <p:spPr>
          <a:xfrm rot="10800000">
            <a:off x="5268588" y="2271625"/>
            <a:ext cx="827700" cy="544200"/>
          </a:xfrm>
          <a:prstGeom prst="bentConnector3">
            <a:avLst>
              <a:gd fmla="val 35" name="adj1"/>
            </a:avLst>
          </a:prstGeom>
          <a:noFill/>
          <a:ln cap="flat" cmpd="sng" w="28575">
            <a:solidFill>
              <a:schemeClr val="lt1"/>
            </a:solidFill>
            <a:prstDash val="solid"/>
            <a:round/>
            <a:headEnd len="med" w="med" type="none"/>
            <a:tailEnd len="med" w="med" type="stealth"/>
          </a:ln>
        </p:spPr>
      </p:cxnSp>
      <p:cxnSp>
        <p:nvCxnSpPr>
          <p:cNvPr id="701" name="Google Shape;701;p72"/>
          <p:cNvCxnSpPr/>
          <p:nvPr/>
        </p:nvCxnSpPr>
        <p:spPr>
          <a:xfrm rot="10800000">
            <a:off x="6096201" y="3431325"/>
            <a:ext cx="0" cy="994500"/>
          </a:xfrm>
          <a:prstGeom prst="straightConnector1">
            <a:avLst/>
          </a:prstGeom>
          <a:noFill/>
          <a:ln cap="flat" cmpd="sng" w="28575">
            <a:solidFill>
              <a:schemeClr val="lt1"/>
            </a:solidFill>
            <a:prstDash val="solid"/>
            <a:round/>
            <a:headEnd len="med" w="med" type="none"/>
            <a:tailEnd len="med" w="med" type="stealth"/>
          </a:ln>
        </p:spPr>
      </p:cxnSp>
      <p:sp>
        <p:nvSpPr>
          <p:cNvPr id="702" name="Google Shape;702;p72"/>
          <p:cNvSpPr txBox="1"/>
          <p:nvPr/>
        </p:nvSpPr>
        <p:spPr>
          <a:xfrm>
            <a:off x="6228800" y="3621575"/>
            <a:ext cx="4206300" cy="4617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GB" sz="1800">
                <a:solidFill>
                  <a:srgbClr val="E6E6E6"/>
                </a:solidFill>
                <a:latin typeface="Consolas"/>
                <a:ea typeface="Consolas"/>
                <a:cs typeface="Consolas"/>
                <a:sym typeface="Consolas"/>
              </a:rPr>
              <a:t>RpcBindingSetAuthInfo(NTLM)</a:t>
            </a:r>
            <a:endParaRPr b="1" sz="1800">
              <a:solidFill>
                <a:srgbClr val="E6E6E6"/>
              </a:solidFill>
              <a:latin typeface="Consolas"/>
              <a:ea typeface="Consolas"/>
              <a:cs typeface="Consolas"/>
              <a:sym typeface="Consolas"/>
            </a:endParaRPr>
          </a:p>
        </p:txBody>
      </p:sp>
      <p:sp>
        <p:nvSpPr>
          <p:cNvPr id="703" name="Google Shape;703;p72"/>
          <p:cNvSpPr/>
          <p:nvPr/>
        </p:nvSpPr>
        <p:spPr>
          <a:xfrm>
            <a:off x="9320525" y="1924175"/>
            <a:ext cx="756900" cy="739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3"/>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Server Authentication</a:t>
            </a:r>
            <a:endParaRPr/>
          </a:p>
        </p:txBody>
      </p:sp>
      <p:sp>
        <p:nvSpPr>
          <p:cNvPr id="710" name="Google Shape;710;p73"/>
          <p:cNvSpPr/>
          <p:nvPr/>
        </p:nvSpPr>
        <p:spPr>
          <a:xfrm>
            <a:off x="1757451" y="1613575"/>
            <a:ext cx="86775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711" name="Google Shape;711;p73"/>
          <p:cNvSpPr/>
          <p:nvPr/>
        </p:nvSpPr>
        <p:spPr>
          <a:xfrm>
            <a:off x="1757451" y="4425825"/>
            <a:ext cx="86775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sp>
        <p:nvSpPr>
          <p:cNvPr id="712" name="Google Shape;712;p73"/>
          <p:cNvSpPr/>
          <p:nvPr/>
        </p:nvSpPr>
        <p:spPr>
          <a:xfrm>
            <a:off x="5562238" y="2815825"/>
            <a:ext cx="1067925" cy="615600"/>
          </a:xfrm>
          <a:prstGeom prst="flowChartManualOperation">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713" name="Google Shape;713;p73"/>
          <p:cNvSpPr/>
          <p:nvPr/>
        </p:nvSpPr>
        <p:spPr>
          <a:xfrm>
            <a:off x="2605188" y="2043025"/>
            <a:ext cx="2663400" cy="4572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RPC Server</a:t>
            </a:r>
            <a:endParaRPr sz="1800">
              <a:latin typeface="Lato"/>
              <a:ea typeface="Lato"/>
              <a:cs typeface="Lato"/>
              <a:sym typeface="Lato"/>
            </a:endParaRPr>
          </a:p>
        </p:txBody>
      </p:sp>
      <p:sp>
        <p:nvSpPr>
          <p:cNvPr id="714" name="Google Shape;714;p73"/>
          <p:cNvSpPr/>
          <p:nvPr/>
        </p:nvSpPr>
        <p:spPr>
          <a:xfrm>
            <a:off x="7106400" y="1741025"/>
            <a:ext cx="3087000" cy="1068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RPC</a:t>
            </a:r>
            <a:br>
              <a:rPr lang="en-GB" sz="1800">
                <a:latin typeface="Lato"/>
                <a:ea typeface="Lato"/>
                <a:cs typeface="Lato"/>
                <a:sym typeface="Lato"/>
              </a:rPr>
            </a:br>
            <a:r>
              <a:rPr lang="en-GB" sz="1800">
                <a:latin typeface="Lato"/>
                <a:ea typeface="Lato"/>
                <a:cs typeface="Lato"/>
                <a:sym typeface="Lato"/>
              </a:rPr>
              <a:t>Runtime</a:t>
            </a:r>
            <a:endParaRPr sz="1800">
              <a:latin typeface="Lato"/>
              <a:ea typeface="Lato"/>
              <a:cs typeface="Lato"/>
              <a:sym typeface="Lato"/>
            </a:endParaRPr>
          </a:p>
        </p:txBody>
      </p:sp>
      <p:cxnSp>
        <p:nvCxnSpPr>
          <p:cNvPr id="715" name="Google Shape;715;p73"/>
          <p:cNvCxnSpPr>
            <a:endCxn id="713" idx="3"/>
          </p:cNvCxnSpPr>
          <p:nvPr/>
        </p:nvCxnSpPr>
        <p:spPr>
          <a:xfrm rot="10800000">
            <a:off x="5268588" y="2271625"/>
            <a:ext cx="827700" cy="544200"/>
          </a:xfrm>
          <a:prstGeom prst="bentConnector3">
            <a:avLst>
              <a:gd fmla="val 35" name="adj1"/>
            </a:avLst>
          </a:prstGeom>
          <a:noFill/>
          <a:ln cap="flat" cmpd="sng" w="28575">
            <a:solidFill>
              <a:srgbClr val="FFFFFF"/>
            </a:solidFill>
            <a:prstDash val="solid"/>
            <a:round/>
            <a:headEnd len="med" w="med" type="stealth"/>
            <a:tailEnd len="med" w="med" type="none"/>
          </a:ln>
        </p:spPr>
      </p:cxnSp>
      <p:cxnSp>
        <p:nvCxnSpPr>
          <p:cNvPr id="716" name="Google Shape;716;p73"/>
          <p:cNvCxnSpPr/>
          <p:nvPr/>
        </p:nvCxnSpPr>
        <p:spPr>
          <a:xfrm rot="10800000">
            <a:off x="6096201" y="3431325"/>
            <a:ext cx="0" cy="994500"/>
          </a:xfrm>
          <a:prstGeom prst="straightConnector1">
            <a:avLst/>
          </a:prstGeom>
          <a:noFill/>
          <a:ln cap="flat" cmpd="sng" w="28575">
            <a:solidFill>
              <a:srgbClr val="FFFFFF"/>
            </a:solidFill>
            <a:prstDash val="solid"/>
            <a:round/>
            <a:headEnd len="med" w="med" type="stealth"/>
            <a:tailEnd len="med" w="med" type="none"/>
          </a:ln>
        </p:spPr>
      </p:cxnSp>
      <p:sp>
        <p:nvSpPr>
          <p:cNvPr id="717" name="Google Shape;717;p73"/>
          <p:cNvSpPr txBox="1"/>
          <p:nvPr/>
        </p:nvSpPr>
        <p:spPr>
          <a:xfrm>
            <a:off x="6228800" y="3621575"/>
            <a:ext cx="4542000" cy="4617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GB" sz="1800">
                <a:solidFill>
                  <a:srgbClr val="E6E6E6"/>
                </a:solidFill>
                <a:latin typeface="Consolas"/>
                <a:ea typeface="Consolas"/>
                <a:cs typeface="Consolas"/>
                <a:sym typeface="Consolas"/>
              </a:rPr>
              <a:t>RPC_S_UNKNOWN_AUTHN_SERVICE</a:t>
            </a:r>
            <a:endParaRPr b="1" sz="1800">
              <a:solidFill>
                <a:srgbClr val="E6E6E6"/>
              </a:solidFill>
              <a:latin typeface="Consolas"/>
              <a:ea typeface="Consolas"/>
              <a:cs typeface="Consolas"/>
              <a:sym typeface="Consolas"/>
            </a:endParaRPr>
          </a:p>
        </p:txBody>
      </p:sp>
      <p:sp>
        <p:nvSpPr>
          <p:cNvPr id="718" name="Google Shape;718;p73"/>
          <p:cNvSpPr txBox="1"/>
          <p:nvPr/>
        </p:nvSpPr>
        <p:spPr>
          <a:xfrm>
            <a:off x="8136400" y="3080583"/>
            <a:ext cx="535500" cy="769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GB" sz="3400">
                <a:solidFill>
                  <a:srgbClr val="CC0000"/>
                </a:solidFill>
              </a:rPr>
              <a:t>✘</a:t>
            </a:r>
            <a:endParaRPr b="1" sz="3400">
              <a:solidFill>
                <a:srgbClr val="38761D"/>
              </a:solidFill>
            </a:endParaRPr>
          </a:p>
        </p:txBody>
      </p:sp>
      <p:sp>
        <p:nvSpPr>
          <p:cNvPr id="719" name="Google Shape;719;p73"/>
          <p:cNvSpPr/>
          <p:nvPr/>
        </p:nvSpPr>
        <p:spPr>
          <a:xfrm>
            <a:off x="9320525" y="1924175"/>
            <a:ext cx="756900" cy="739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4"/>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Server Authentication</a:t>
            </a:r>
            <a:endParaRPr/>
          </a:p>
        </p:txBody>
      </p:sp>
      <p:sp>
        <p:nvSpPr>
          <p:cNvPr id="726" name="Google Shape;726;p74"/>
          <p:cNvSpPr/>
          <p:nvPr/>
        </p:nvSpPr>
        <p:spPr>
          <a:xfrm>
            <a:off x="1757451" y="1613575"/>
            <a:ext cx="86775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727" name="Google Shape;727;p74"/>
          <p:cNvSpPr/>
          <p:nvPr/>
        </p:nvSpPr>
        <p:spPr>
          <a:xfrm>
            <a:off x="1757451" y="4425825"/>
            <a:ext cx="86775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sp>
        <p:nvSpPr>
          <p:cNvPr id="728" name="Google Shape;728;p74"/>
          <p:cNvSpPr/>
          <p:nvPr/>
        </p:nvSpPr>
        <p:spPr>
          <a:xfrm>
            <a:off x="5562238" y="2815825"/>
            <a:ext cx="1067925" cy="615600"/>
          </a:xfrm>
          <a:prstGeom prst="flowChartManualOperation">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729" name="Google Shape;729;p74"/>
          <p:cNvSpPr/>
          <p:nvPr/>
        </p:nvSpPr>
        <p:spPr>
          <a:xfrm>
            <a:off x="2605188" y="2043025"/>
            <a:ext cx="2663400" cy="4572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RPC Server</a:t>
            </a:r>
            <a:endParaRPr sz="1800">
              <a:latin typeface="Lato"/>
              <a:ea typeface="Lato"/>
              <a:cs typeface="Lato"/>
              <a:sym typeface="Lato"/>
            </a:endParaRPr>
          </a:p>
        </p:txBody>
      </p:sp>
      <p:sp>
        <p:nvSpPr>
          <p:cNvPr id="730" name="Google Shape;730;p74"/>
          <p:cNvSpPr/>
          <p:nvPr/>
        </p:nvSpPr>
        <p:spPr>
          <a:xfrm>
            <a:off x="7106400" y="1741025"/>
            <a:ext cx="3087000" cy="1068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RPC</a:t>
            </a:r>
            <a:br>
              <a:rPr lang="en-GB" sz="1800">
                <a:latin typeface="Lato"/>
                <a:ea typeface="Lato"/>
                <a:cs typeface="Lato"/>
                <a:sym typeface="Lato"/>
              </a:rPr>
            </a:br>
            <a:r>
              <a:rPr lang="en-GB" sz="1800">
                <a:latin typeface="Lato"/>
                <a:ea typeface="Lato"/>
                <a:cs typeface="Lato"/>
                <a:sym typeface="Lato"/>
              </a:rPr>
              <a:t>Runtime</a:t>
            </a:r>
            <a:endParaRPr sz="1800">
              <a:latin typeface="Lato"/>
              <a:ea typeface="Lato"/>
              <a:cs typeface="Lato"/>
              <a:sym typeface="Lato"/>
            </a:endParaRPr>
          </a:p>
        </p:txBody>
      </p:sp>
      <p:sp>
        <p:nvSpPr>
          <p:cNvPr id="731" name="Google Shape;731;p74"/>
          <p:cNvSpPr/>
          <p:nvPr/>
        </p:nvSpPr>
        <p:spPr>
          <a:xfrm>
            <a:off x="9320525" y="1924175"/>
            <a:ext cx="756900" cy="739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a:solidFill>
                  <a:schemeClr val="dk1"/>
                </a:solidFill>
              </a:rPr>
              <a:t>NTLM</a:t>
            </a:r>
            <a:endParaRPr b="1" sz="1300">
              <a:solidFill>
                <a:schemeClr val="dk1"/>
              </a:solidFill>
            </a:endParaRPr>
          </a:p>
        </p:txBody>
      </p:sp>
      <p:sp>
        <p:nvSpPr>
          <p:cNvPr id="732" name="Google Shape;732;p74"/>
          <p:cNvSpPr txBox="1"/>
          <p:nvPr/>
        </p:nvSpPr>
        <p:spPr>
          <a:xfrm>
            <a:off x="4381225" y="12654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lt1"/>
                </a:solidFill>
                <a:latin typeface="Consolas"/>
                <a:ea typeface="Consolas"/>
                <a:cs typeface="Consolas"/>
                <a:sym typeface="Consolas"/>
              </a:rPr>
              <a:t>RpcServerRegisterAuthInfo(NTLM) </a:t>
            </a:r>
            <a:endParaRPr b="1">
              <a:solidFill>
                <a:schemeClr val="lt1"/>
              </a:solidFill>
              <a:latin typeface="Consolas"/>
              <a:ea typeface="Consolas"/>
              <a:cs typeface="Consolas"/>
              <a:sym typeface="Consolas"/>
            </a:endParaRPr>
          </a:p>
        </p:txBody>
      </p:sp>
      <p:cxnSp>
        <p:nvCxnSpPr>
          <p:cNvPr id="733" name="Google Shape;733;p74"/>
          <p:cNvCxnSpPr>
            <a:stCxn id="729" idx="1"/>
            <a:endCxn id="731" idx="3"/>
          </p:cNvCxnSpPr>
          <p:nvPr/>
        </p:nvCxnSpPr>
        <p:spPr>
          <a:xfrm>
            <a:off x="2605188" y="2271625"/>
            <a:ext cx="7472100" cy="22200"/>
          </a:xfrm>
          <a:prstGeom prst="bentConnector5">
            <a:avLst>
              <a:gd fmla="val -3187" name="adj1"/>
              <a:gd fmla="val -2637725" name="adj2"/>
              <a:gd fmla="val 103189" name="adj3"/>
            </a:avLst>
          </a:prstGeom>
          <a:noFill/>
          <a:ln cap="flat" cmpd="sng" w="28575">
            <a:solidFill>
              <a:schemeClr val="lt1"/>
            </a:solidFill>
            <a:prstDash val="solid"/>
            <a:round/>
            <a:headEnd len="med" w="med" type="none"/>
            <a:tailEnd len="med" w="med" type="stealth"/>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Terminology</a:t>
            </a:r>
            <a:endParaRPr/>
          </a:p>
        </p:txBody>
      </p:sp>
      <p:sp>
        <p:nvSpPr>
          <p:cNvPr id="166" name="Google Shape;166;p30"/>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solidFill>
                  <a:schemeClr val="lt1"/>
                </a:solidFill>
              </a:rPr>
              <a:t>Interface</a:t>
            </a:r>
            <a:endParaRPr>
              <a:solidFill>
                <a:schemeClr val="lt1"/>
              </a:solidFill>
            </a:endParaRPr>
          </a:p>
          <a:p>
            <a:pPr indent="-349250" lvl="0" marL="457200" rtl="0" algn="l">
              <a:lnSpc>
                <a:spcPct val="150000"/>
              </a:lnSpc>
              <a:spcBef>
                <a:spcPts val="0"/>
              </a:spcBef>
              <a:spcAft>
                <a:spcPts val="0"/>
              </a:spcAft>
              <a:buClr>
                <a:schemeClr val="lt2"/>
              </a:buClr>
              <a:buSzPts val="1900"/>
              <a:buChar char="●"/>
            </a:pPr>
            <a:r>
              <a:rPr lang="en-GB">
                <a:solidFill>
                  <a:schemeClr val="lt1"/>
                </a:solidFill>
              </a:rPr>
              <a:t>{M}IDL</a:t>
            </a:r>
            <a:endParaRPr>
              <a:solidFill>
                <a:schemeClr val="lt1"/>
              </a:solidFill>
            </a:endParaRPr>
          </a:p>
          <a:p>
            <a:pPr indent="-349250" lvl="0" marL="457200" rtl="0" algn="l">
              <a:lnSpc>
                <a:spcPct val="150000"/>
              </a:lnSpc>
              <a:spcBef>
                <a:spcPts val="0"/>
              </a:spcBef>
              <a:spcAft>
                <a:spcPts val="0"/>
              </a:spcAft>
              <a:buClr>
                <a:schemeClr val="lt2"/>
              </a:buClr>
              <a:buSzPts val="1900"/>
              <a:buChar char="●"/>
            </a:pPr>
            <a:r>
              <a:rPr lang="en-GB">
                <a:solidFill>
                  <a:schemeClr val="lt1"/>
                </a:solidFill>
              </a:rPr>
              <a:t>Transport</a:t>
            </a:r>
            <a:endParaRPr>
              <a:solidFill>
                <a:schemeClr val="lt1"/>
              </a:solidFill>
            </a:endParaRPr>
          </a:p>
          <a:p>
            <a:pPr indent="-349250" lvl="0" marL="457200" rtl="0" algn="l">
              <a:lnSpc>
                <a:spcPct val="150000"/>
              </a:lnSpc>
              <a:spcBef>
                <a:spcPts val="0"/>
              </a:spcBef>
              <a:spcAft>
                <a:spcPts val="0"/>
              </a:spcAft>
              <a:buClr>
                <a:schemeClr val="lt2"/>
              </a:buClr>
              <a:buSzPts val="1900"/>
              <a:buChar char="●"/>
            </a:pPr>
            <a:r>
              <a:rPr lang="en-GB">
                <a:solidFill>
                  <a:schemeClr val="lt1"/>
                </a:solidFill>
              </a:rPr>
              <a:t>Endpoint</a:t>
            </a:r>
            <a:endParaRPr>
              <a:solidFill>
                <a:schemeClr val="lt1"/>
              </a:solidFill>
            </a:endParaRPr>
          </a:p>
          <a:p>
            <a:pPr indent="-349250" lvl="0" marL="457200" rtl="0" algn="l">
              <a:lnSpc>
                <a:spcPct val="150000"/>
              </a:lnSpc>
              <a:spcBef>
                <a:spcPts val="0"/>
              </a:spcBef>
              <a:spcAft>
                <a:spcPts val="0"/>
              </a:spcAft>
              <a:buClr>
                <a:schemeClr val="lt2"/>
              </a:buClr>
              <a:buSzPts val="1900"/>
              <a:buChar char="●"/>
            </a:pPr>
            <a:r>
              <a:rPr lang="en-GB">
                <a:solidFill>
                  <a:schemeClr val="lt1"/>
                </a:solidFill>
              </a:rPr>
              <a:t>Binding</a:t>
            </a:r>
            <a:endParaRPr>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5"/>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Server Authentication</a:t>
            </a:r>
            <a:endParaRPr/>
          </a:p>
        </p:txBody>
      </p:sp>
      <p:sp>
        <p:nvSpPr>
          <p:cNvPr id="740" name="Google Shape;740;p75"/>
          <p:cNvSpPr/>
          <p:nvPr/>
        </p:nvSpPr>
        <p:spPr>
          <a:xfrm>
            <a:off x="1757451" y="1613575"/>
            <a:ext cx="86775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741" name="Google Shape;741;p75"/>
          <p:cNvSpPr/>
          <p:nvPr/>
        </p:nvSpPr>
        <p:spPr>
          <a:xfrm>
            <a:off x="1757451" y="4425825"/>
            <a:ext cx="86775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sp>
        <p:nvSpPr>
          <p:cNvPr id="742" name="Google Shape;742;p75"/>
          <p:cNvSpPr/>
          <p:nvPr/>
        </p:nvSpPr>
        <p:spPr>
          <a:xfrm>
            <a:off x="5562238" y="2815825"/>
            <a:ext cx="1067925" cy="615600"/>
          </a:xfrm>
          <a:prstGeom prst="flowChartManualOperation">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743" name="Google Shape;743;p75"/>
          <p:cNvSpPr/>
          <p:nvPr/>
        </p:nvSpPr>
        <p:spPr>
          <a:xfrm>
            <a:off x="2605188" y="2043025"/>
            <a:ext cx="2663400" cy="4572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RPC Server</a:t>
            </a:r>
            <a:endParaRPr sz="1800">
              <a:latin typeface="Lato"/>
              <a:ea typeface="Lato"/>
              <a:cs typeface="Lato"/>
              <a:sym typeface="Lato"/>
            </a:endParaRPr>
          </a:p>
        </p:txBody>
      </p:sp>
      <p:sp>
        <p:nvSpPr>
          <p:cNvPr id="744" name="Google Shape;744;p75"/>
          <p:cNvSpPr/>
          <p:nvPr/>
        </p:nvSpPr>
        <p:spPr>
          <a:xfrm>
            <a:off x="7106400" y="1741025"/>
            <a:ext cx="3087000" cy="1068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RPC</a:t>
            </a:r>
            <a:br>
              <a:rPr lang="en-GB" sz="1800">
                <a:latin typeface="Lato"/>
                <a:ea typeface="Lato"/>
                <a:cs typeface="Lato"/>
                <a:sym typeface="Lato"/>
              </a:rPr>
            </a:br>
            <a:r>
              <a:rPr lang="en-GB" sz="1800">
                <a:latin typeface="Lato"/>
                <a:ea typeface="Lato"/>
                <a:cs typeface="Lato"/>
                <a:sym typeface="Lato"/>
              </a:rPr>
              <a:t>Runtime</a:t>
            </a:r>
            <a:endParaRPr sz="1800">
              <a:latin typeface="Lato"/>
              <a:ea typeface="Lato"/>
              <a:cs typeface="Lato"/>
              <a:sym typeface="Lato"/>
            </a:endParaRPr>
          </a:p>
        </p:txBody>
      </p:sp>
      <p:cxnSp>
        <p:nvCxnSpPr>
          <p:cNvPr id="745" name="Google Shape;745;p75"/>
          <p:cNvCxnSpPr>
            <a:endCxn id="743" idx="3"/>
          </p:cNvCxnSpPr>
          <p:nvPr/>
        </p:nvCxnSpPr>
        <p:spPr>
          <a:xfrm rot="10800000">
            <a:off x="5268588" y="2271625"/>
            <a:ext cx="827700" cy="544200"/>
          </a:xfrm>
          <a:prstGeom prst="bentConnector3">
            <a:avLst>
              <a:gd fmla="val 35" name="adj1"/>
            </a:avLst>
          </a:prstGeom>
          <a:noFill/>
          <a:ln cap="flat" cmpd="sng" w="28575">
            <a:solidFill>
              <a:schemeClr val="lt1"/>
            </a:solidFill>
            <a:prstDash val="solid"/>
            <a:round/>
            <a:headEnd len="med" w="med" type="none"/>
            <a:tailEnd len="med" w="med" type="stealth"/>
          </a:ln>
        </p:spPr>
      </p:cxnSp>
      <p:cxnSp>
        <p:nvCxnSpPr>
          <p:cNvPr id="746" name="Google Shape;746;p75"/>
          <p:cNvCxnSpPr/>
          <p:nvPr/>
        </p:nvCxnSpPr>
        <p:spPr>
          <a:xfrm rot="10800000">
            <a:off x="6096201" y="3431325"/>
            <a:ext cx="0" cy="994500"/>
          </a:xfrm>
          <a:prstGeom prst="straightConnector1">
            <a:avLst/>
          </a:prstGeom>
          <a:noFill/>
          <a:ln cap="flat" cmpd="sng" w="28575">
            <a:solidFill>
              <a:schemeClr val="lt1"/>
            </a:solidFill>
            <a:prstDash val="solid"/>
            <a:round/>
            <a:headEnd len="med" w="med" type="none"/>
            <a:tailEnd len="med" w="med" type="stealth"/>
          </a:ln>
        </p:spPr>
      </p:cxnSp>
      <p:sp>
        <p:nvSpPr>
          <p:cNvPr id="747" name="Google Shape;747;p75"/>
          <p:cNvSpPr txBox="1"/>
          <p:nvPr/>
        </p:nvSpPr>
        <p:spPr>
          <a:xfrm>
            <a:off x="6228800" y="3621575"/>
            <a:ext cx="4206300" cy="4617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GB" sz="1800">
                <a:solidFill>
                  <a:srgbClr val="E6E6E6"/>
                </a:solidFill>
                <a:latin typeface="Consolas"/>
                <a:ea typeface="Consolas"/>
                <a:cs typeface="Consolas"/>
                <a:sym typeface="Consolas"/>
              </a:rPr>
              <a:t>RpcBindingSetAuthInfo(NTLM)</a:t>
            </a:r>
            <a:endParaRPr b="1" sz="1800">
              <a:solidFill>
                <a:srgbClr val="E6E6E6"/>
              </a:solidFill>
              <a:latin typeface="Consolas"/>
              <a:ea typeface="Consolas"/>
              <a:cs typeface="Consolas"/>
              <a:sym typeface="Consolas"/>
            </a:endParaRPr>
          </a:p>
        </p:txBody>
      </p:sp>
      <p:sp>
        <p:nvSpPr>
          <p:cNvPr id="748" name="Google Shape;748;p75"/>
          <p:cNvSpPr/>
          <p:nvPr/>
        </p:nvSpPr>
        <p:spPr>
          <a:xfrm>
            <a:off x="9320525" y="1924175"/>
            <a:ext cx="756900" cy="739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1300">
                <a:solidFill>
                  <a:schemeClr val="dk1"/>
                </a:solidFill>
              </a:rPr>
              <a:t>NTLM</a:t>
            </a:r>
            <a:endParaRPr b="1" sz="13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76"/>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Server Authentication</a:t>
            </a:r>
            <a:endParaRPr/>
          </a:p>
        </p:txBody>
      </p:sp>
      <p:sp>
        <p:nvSpPr>
          <p:cNvPr id="755" name="Google Shape;755;p76"/>
          <p:cNvSpPr/>
          <p:nvPr/>
        </p:nvSpPr>
        <p:spPr>
          <a:xfrm>
            <a:off x="1757451" y="1613575"/>
            <a:ext cx="86775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756" name="Google Shape;756;p76"/>
          <p:cNvSpPr/>
          <p:nvPr/>
        </p:nvSpPr>
        <p:spPr>
          <a:xfrm>
            <a:off x="1757451" y="4425825"/>
            <a:ext cx="86775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sp>
        <p:nvSpPr>
          <p:cNvPr id="757" name="Google Shape;757;p76"/>
          <p:cNvSpPr/>
          <p:nvPr/>
        </p:nvSpPr>
        <p:spPr>
          <a:xfrm>
            <a:off x="5562238" y="2815825"/>
            <a:ext cx="1067925" cy="615600"/>
          </a:xfrm>
          <a:prstGeom prst="flowChartManualOperation">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758" name="Google Shape;758;p76"/>
          <p:cNvSpPr/>
          <p:nvPr/>
        </p:nvSpPr>
        <p:spPr>
          <a:xfrm>
            <a:off x="2605188" y="2043025"/>
            <a:ext cx="2663400" cy="4572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RPC Server</a:t>
            </a:r>
            <a:endParaRPr sz="1800">
              <a:latin typeface="Lato"/>
              <a:ea typeface="Lato"/>
              <a:cs typeface="Lato"/>
              <a:sym typeface="Lato"/>
            </a:endParaRPr>
          </a:p>
        </p:txBody>
      </p:sp>
      <p:sp>
        <p:nvSpPr>
          <p:cNvPr id="759" name="Google Shape;759;p76"/>
          <p:cNvSpPr/>
          <p:nvPr/>
        </p:nvSpPr>
        <p:spPr>
          <a:xfrm>
            <a:off x="7106400" y="1741025"/>
            <a:ext cx="3087000" cy="1068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RPC</a:t>
            </a:r>
            <a:br>
              <a:rPr lang="en-GB" sz="1800">
                <a:latin typeface="Lato"/>
                <a:ea typeface="Lato"/>
                <a:cs typeface="Lato"/>
                <a:sym typeface="Lato"/>
              </a:rPr>
            </a:br>
            <a:r>
              <a:rPr lang="en-GB" sz="1800">
                <a:latin typeface="Lato"/>
                <a:ea typeface="Lato"/>
                <a:cs typeface="Lato"/>
                <a:sym typeface="Lato"/>
              </a:rPr>
              <a:t>Runtime</a:t>
            </a:r>
            <a:endParaRPr sz="1800">
              <a:latin typeface="Lato"/>
              <a:ea typeface="Lato"/>
              <a:cs typeface="Lato"/>
              <a:sym typeface="Lato"/>
            </a:endParaRPr>
          </a:p>
        </p:txBody>
      </p:sp>
      <p:cxnSp>
        <p:nvCxnSpPr>
          <p:cNvPr id="760" name="Google Shape;760;p76"/>
          <p:cNvCxnSpPr>
            <a:endCxn id="758" idx="3"/>
          </p:cNvCxnSpPr>
          <p:nvPr/>
        </p:nvCxnSpPr>
        <p:spPr>
          <a:xfrm rot="10800000">
            <a:off x="5268588" y="2271625"/>
            <a:ext cx="827700" cy="544200"/>
          </a:xfrm>
          <a:prstGeom prst="bentConnector3">
            <a:avLst>
              <a:gd fmla="val 35" name="adj1"/>
            </a:avLst>
          </a:prstGeom>
          <a:noFill/>
          <a:ln cap="flat" cmpd="sng" w="28575">
            <a:solidFill>
              <a:srgbClr val="FFFFFF"/>
            </a:solidFill>
            <a:prstDash val="solid"/>
            <a:round/>
            <a:headEnd len="med" w="med" type="stealth"/>
            <a:tailEnd len="med" w="med" type="none"/>
          </a:ln>
        </p:spPr>
      </p:cxnSp>
      <p:cxnSp>
        <p:nvCxnSpPr>
          <p:cNvPr id="761" name="Google Shape;761;p76"/>
          <p:cNvCxnSpPr/>
          <p:nvPr/>
        </p:nvCxnSpPr>
        <p:spPr>
          <a:xfrm rot="10800000">
            <a:off x="6096201" y="3431325"/>
            <a:ext cx="0" cy="994500"/>
          </a:xfrm>
          <a:prstGeom prst="straightConnector1">
            <a:avLst/>
          </a:prstGeom>
          <a:noFill/>
          <a:ln cap="flat" cmpd="sng" w="28575">
            <a:solidFill>
              <a:srgbClr val="FFFFFF"/>
            </a:solidFill>
            <a:prstDash val="solid"/>
            <a:round/>
            <a:headEnd len="med" w="med" type="stealth"/>
            <a:tailEnd len="med" w="med" type="none"/>
          </a:ln>
        </p:spPr>
      </p:cxnSp>
      <p:sp>
        <p:nvSpPr>
          <p:cNvPr id="762" name="Google Shape;762;p76"/>
          <p:cNvSpPr txBox="1"/>
          <p:nvPr/>
        </p:nvSpPr>
        <p:spPr>
          <a:xfrm>
            <a:off x="6228800" y="3621575"/>
            <a:ext cx="4542000" cy="4617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GB" sz="1800">
                <a:solidFill>
                  <a:srgbClr val="E6E6E6"/>
                </a:solidFill>
                <a:latin typeface="Consolas"/>
                <a:ea typeface="Consolas"/>
                <a:cs typeface="Consolas"/>
                <a:sym typeface="Consolas"/>
              </a:rPr>
              <a:t>RPC_S_OK </a:t>
            </a:r>
            <a:endParaRPr b="1" sz="1800">
              <a:solidFill>
                <a:srgbClr val="E6E6E6"/>
              </a:solidFill>
              <a:latin typeface="Consolas"/>
              <a:ea typeface="Consolas"/>
              <a:cs typeface="Consolas"/>
              <a:sym typeface="Consolas"/>
            </a:endParaRPr>
          </a:p>
        </p:txBody>
      </p:sp>
      <p:sp>
        <p:nvSpPr>
          <p:cNvPr id="763" name="Google Shape;763;p76"/>
          <p:cNvSpPr/>
          <p:nvPr/>
        </p:nvSpPr>
        <p:spPr>
          <a:xfrm>
            <a:off x="9320525" y="1924175"/>
            <a:ext cx="756900" cy="739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1300">
                <a:solidFill>
                  <a:schemeClr val="dk1"/>
                </a:solidFill>
              </a:rPr>
              <a:t>NTLM</a:t>
            </a:r>
            <a:endParaRPr b="1" sz="1300">
              <a:solidFill>
                <a:schemeClr val="dk1"/>
              </a:solidFill>
            </a:endParaRPr>
          </a:p>
        </p:txBody>
      </p:sp>
      <p:sp>
        <p:nvSpPr>
          <p:cNvPr id="764" name="Google Shape;764;p76"/>
          <p:cNvSpPr txBox="1"/>
          <p:nvPr/>
        </p:nvSpPr>
        <p:spPr>
          <a:xfrm>
            <a:off x="6630175" y="3075000"/>
            <a:ext cx="528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400">
                <a:solidFill>
                  <a:srgbClr val="38761D"/>
                </a:solidFill>
              </a:rPr>
              <a:t>✔</a:t>
            </a:r>
            <a:endParaRPr sz="24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7"/>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Security</a:t>
            </a:r>
            <a:endParaRPr/>
          </a:p>
        </p:txBody>
      </p:sp>
      <p:sp>
        <p:nvSpPr>
          <p:cNvPr id="771" name="Google Shape;771;p77"/>
          <p:cNvSpPr txBox="1"/>
          <p:nvPr>
            <p:ph idx="1" type="body"/>
          </p:nvPr>
        </p:nvSpPr>
        <p:spPr>
          <a:xfrm>
            <a:off x="2571453" y="1744950"/>
            <a:ext cx="7049100" cy="33681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RPC_STATUS </a:t>
            </a:r>
            <a:r>
              <a:rPr lang="en-GB" sz="2250">
                <a:solidFill>
                  <a:srgbClr val="01CFFF"/>
                </a:solidFill>
                <a:latin typeface="Consolas"/>
                <a:ea typeface="Consolas"/>
                <a:cs typeface="Consolas"/>
                <a:sym typeface="Consolas"/>
              </a:rPr>
              <a:t>RpcBindingSetAuthInfo</a:t>
            </a:r>
            <a:r>
              <a:rPr lang="en-GB" sz="2250">
                <a:solidFill>
                  <a:srgbClr val="E6E6E6"/>
                </a:solidFill>
                <a:latin typeface="Consolas"/>
                <a:ea typeface="Consolas"/>
                <a:cs typeface="Consolas"/>
                <a:sym typeface="Consolas"/>
              </a:rPr>
              <a:t>(</a:t>
            </a:r>
            <a:endParaRPr sz="2250">
              <a:solidFill>
                <a:srgbClr val="E6E6E6"/>
              </a:solidFill>
              <a:latin typeface="Consolas"/>
              <a:ea typeface="Consolas"/>
              <a:cs typeface="Consolas"/>
              <a:sym typeface="Consolas"/>
            </a:endParaRPr>
          </a:p>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  RPC_BINDING_HANDLE       Binding,</a:t>
            </a:r>
            <a:endParaRPr sz="2250">
              <a:solidFill>
                <a:srgbClr val="E6E6E6"/>
              </a:solidFill>
              <a:latin typeface="Consolas"/>
              <a:ea typeface="Consolas"/>
              <a:cs typeface="Consolas"/>
              <a:sym typeface="Consolas"/>
            </a:endParaRPr>
          </a:p>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  RPC_CSTR                 ServerPrincName,</a:t>
            </a:r>
            <a:endParaRPr sz="2250">
              <a:solidFill>
                <a:srgbClr val="E6E6E6"/>
              </a:solidFill>
              <a:latin typeface="Consolas"/>
              <a:ea typeface="Consolas"/>
              <a:cs typeface="Consolas"/>
              <a:sym typeface="Consolas"/>
            </a:endParaRPr>
          </a:p>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  </a:t>
            </a:r>
            <a:r>
              <a:rPr lang="en-GB" sz="2250">
                <a:highlight>
                  <a:srgbClr val="017AC6"/>
                </a:highlight>
                <a:latin typeface="Consolas"/>
                <a:ea typeface="Consolas"/>
                <a:cs typeface="Consolas"/>
                <a:sym typeface="Consolas"/>
              </a:rPr>
              <a:t>unsigned long</a:t>
            </a:r>
            <a:r>
              <a:rPr lang="en-GB" sz="2250">
                <a:solidFill>
                  <a:srgbClr val="E6E6E6"/>
                </a:solidFill>
                <a:highlight>
                  <a:srgbClr val="017AC6"/>
                </a:highlight>
                <a:latin typeface="Consolas"/>
                <a:ea typeface="Consolas"/>
                <a:cs typeface="Consolas"/>
                <a:sym typeface="Consolas"/>
              </a:rPr>
              <a:t>            AuthnLevel,</a:t>
            </a:r>
            <a:endParaRPr sz="2250">
              <a:solidFill>
                <a:srgbClr val="E6E6E6"/>
              </a:solidFill>
              <a:highlight>
                <a:srgbClr val="017AC6"/>
              </a:highlight>
              <a:latin typeface="Consolas"/>
              <a:ea typeface="Consolas"/>
              <a:cs typeface="Consolas"/>
              <a:sym typeface="Consolas"/>
            </a:endParaRPr>
          </a:p>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  </a:t>
            </a:r>
            <a:r>
              <a:rPr lang="en-GB" sz="2250">
                <a:latin typeface="Consolas"/>
                <a:ea typeface="Consolas"/>
                <a:cs typeface="Consolas"/>
                <a:sym typeface="Consolas"/>
              </a:rPr>
              <a:t>unsigned long</a:t>
            </a:r>
            <a:r>
              <a:rPr lang="en-GB" sz="2250">
                <a:solidFill>
                  <a:srgbClr val="E6E6E6"/>
                </a:solidFill>
                <a:latin typeface="Consolas"/>
                <a:ea typeface="Consolas"/>
                <a:cs typeface="Consolas"/>
                <a:sym typeface="Consolas"/>
              </a:rPr>
              <a:t>            AuthnSvc,</a:t>
            </a:r>
            <a:endParaRPr sz="2250">
              <a:solidFill>
                <a:srgbClr val="E6E6E6"/>
              </a:solidFill>
              <a:latin typeface="Consolas"/>
              <a:ea typeface="Consolas"/>
              <a:cs typeface="Consolas"/>
              <a:sym typeface="Consolas"/>
            </a:endParaRPr>
          </a:p>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  RPC_AUTH_IDENTITY_HANDLE AuthIdentity,</a:t>
            </a:r>
            <a:endParaRPr sz="2250">
              <a:solidFill>
                <a:srgbClr val="E6E6E6"/>
              </a:solidFill>
              <a:latin typeface="Consolas"/>
              <a:ea typeface="Consolas"/>
              <a:cs typeface="Consolas"/>
              <a:sym typeface="Consolas"/>
            </a:endParaRPr>
          </a:p>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  </a:t>
            </a:r>
            <a:r>
              <a:rPr lang="en-GB" sz="2250">
                <a:latin typeface="Consolas"/>
                <a:ea typeface="Consolas"/>
                <a:cs typeface="Consolas"/>
                <a:sym typeface="Consolas"/>
              </a:rPr>
              <a:t>unsigned long</a:t>
            </a:r>
            <a:r>
              <a:rPr lang="en-GB" sz="2250">
                <a:solidFill>
                  <a:srgbClr val="E6E6E6"/>
                </a:solidFill>
                <a:latin typeface="Consolas"/>
                <a:ea typeface="Consolas"/>
                <a:cs typeface="Consolas"/>
                <a:sym typeface="Consolas"/>
              </a:rPr>
              <a:t>            AuthzSvc</a:t>
            </a:r>
            <a:endParaRPr sz="2250">
              <a:solidFill>
                <a:srgbClr val="E6E6E6"/>
              </a:solidFill>
              <a:latin typeface="Consolas"/>
              <a:ea typeface="Consolas"/>
              <a:cs typeface="Consolas"/>
              <a:sym typeface="Consolas"/>
            </a:endParaRPr>
          </a:p>
          <a:p>
            <a:pPr indent="0" lvl="0" marL="0" rtl="0" algn="l">
              <a:spcBef>
                <a:spcPts val="500"/>
              </a:spcBef>
              <a:spcAft>
                <a:spcPts val="0"/>
              </a:spcAft>
              <a:buClr>
                <a:schemeClr val="dk1"/>
              </a:buClr>
              <a:buSzPts val="1100"/>
              <a:buFont typeface="Arial"/>
              <a:buNone/>
            </a:pPr>
            <a:r>
              <a:rPr lang="en-GB" sz="2250">
                <a:solidFill>
                  <a:srgbClr val="E6E6E6"/>
                </a:solidFill>
                <a:latin typeface="Consolas"/>
                <a:ea typeface="Consolas"/>
                <a:cs typeface="Consolas"/>
                <a:sym typeface="Consolas"/>
              </a:rPr>
              <a:t>);</a:t>
            </a:r>
            <a:endParaRPr sz="3700">
              <a:latin typeface="Consolas"/>
              <a:ea typeface="Consolas"/>
              <a:cs typeface="Consolas"/>
              <a:sym typeface="Consolas"/>
            </a:endParaRPr>
          </a:p>
          <a:p>
            <a:pPr indent="0" lvl="0" marL="0" rtl="0" algn="l">
              <a:spcBef>
                <a:spcPts val="50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78"/>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Authentication Levels</a:t>
            </a:r>
            <a:endParaRPr/>
          </a:p>
        </p:txBody>
      </p:sp>
      <p:graphicFrame>
        <p:nvGraphicFramePr>
          <p:cNvPr id="778" name="Google Shape;778;p78"/>
          <p:cNvGraphicFramePr/>
          <p:nvPr/>
        </p:nvGraphicFramePr>
        <p:xfrm>
          <a:off x="953188" y="2103225"/>
          <a:ext cx="3000000" cy="3000000"/>
        </p:xfrm>
        <a:graphic>
          <a:graphicData uri="http://schemas.openxmlformats.org/drawingml/2006/table">
            <a:tbl>
              <a:tblPr>
                <a:noFill/>
                <a:tableStyleId>{2E3CD7F0-916D-4E7B-B868-F57B7D52C53D}</a:tableStyleId>
              </a:tblPr>
              <a:tblGrid>
                <a:gridCol w="3773825"/>
                <a:gridCol w="6812150"/>
              </a:tblGrid>
              <a:tr h="381000">
                <a:tc>
                  <a:txBody>
                    <a:bodyPr/>
                    <a:lstStyle/>
                    <a:p>
                      <a:pPr indent="0" lvl="0" marL="0" rtl="0" algn="l">
                        <a:spcBef>
                          <a:spcPts val="0"/>
                        </a:spcBef>
                        <a:spcAft>
                          <a:spcPts val="0"/>
                        </a:spcAft>
                        <a:buNone/>
                      </a:pPr>
                      <a:r>
                        <a:rPr lang="en-GB">
                          <a:solidFill>
                            <a:schemeClr val="lt1"/>
                          </a:solidFill>
                        </a:rPr>
                        <a:t>RPC_C_AUTHN_LEVEL_NONE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sz="1700">
                          <a:solidFill>
                            <a:schemeClr val="lt1"/>
                          </a:solidFill>
                        </a:rPr>
                        <a:t>No authentication</a:t>
                      </a:r>
                      <a:endParaRPr sz="17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RPC_C_AUTHN_LEVEL_CONNECT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sz="1700">
                          <a:solidFill>
                            <a:schemeClr val="lt1"/>
                          </a:solidFill>
                        </a:rPr>
                        <a:t>Authenticate when establishing a binding</a:t>
                      </a:r>
                      <a:endParaRPr sz="17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RPC_C_AUTHN_LEVEL_CALL</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700">
                          <a:solidFill>
                            <a:schemeClr val="lt1"/>
                          </a:solidFill>
                        </a:rPr>
                        <a:t>Authenticate on each call</a:t>
                      </a:r>
                      <a:endParaRPr sz="17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RPC_C_AUTHN_LEVEL_PKT</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700">
                          <a:solidFill>
                            <a:schemeClr val="lt1"/>
                          </a:solidFill>
                        </a:rPr>
                        <a:t>Authenticate on each packet and verify that all the data was received</a:t>
                      </a:r>
                      <a:endParaRPr sz="17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RPC_C_AUTHN_LEVEL_PKT_INTEGRITY</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700">
                          <a:solidFill>
                            <a:schemeClr val="lt1"/>
                          </a:solidFill>
                        </a:rPr>
                        <a:t>Authenticate &amp; verify data integrity</a:t>
                      </a:r>
                      <a:endParaRPr sz="17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RPC_C_AUTHN_LEVEL_PKT_PRIVACY</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sz="1700">
                          <a:solidFill>
                            <a:schemeClr val="lt1"/>
                          </a:solidFill>
                        </a:rPr>
                        <a:t>Authenticate &amp; encrypt all data</a:t>
                      </a:r>
                      <a:endParaRPr sz="1700">
                        <a:solidFill>
                          <a:schemeClr val="lt1"/>
                        </a:solidFill>
                      </a:endParaRPr>
                    </a:p>
                  </a:txBody>
                  <a:tcPr marT="91425" marB="91425" marR="91425" marL="91425"/>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79"/>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Authentication Levels</a:t>
            </a:r>
            <a:endParaRPr/>
          </a:p>
        </p:txBody>
      </p:sp>
      <p:graphicFrame>
        <p:nvGraphicFramePr>
          <p:cNvPr id="785" name="Google Shape;785;p79"/>
          <p:cNvGraphicFramePr/>
          <p:nvPr/>
        </p:nvGraphicFramePr>
        <p:xfrm>
          <a:off x="953188" y="2103225"/>
          <a:ext cx="3000000" cy="3000000"/>
        </p:xfrm>
        <a:graphic>
          <a:graphicData uri="http://schemas.openxmlformats.org/drawingml/2006/table">
            <a:tbl>
              <a:tblPr>
                <a:noFill/>
                <a:tableStyleId>{2E3CD7F0-916D-4E7B-B868-F57B7D52C53D}</a:tableStyleId>
              </a:tblPr>
              <a:tblGrid>
                <a:gridCol w="3773825"/>
                <a:gridCol w="6812150"/>
              </a:tblGrid>
              <a:tr h="381000">
                <a:tc>
                  <a:txBody>
                    <a:bodyPr/>
                    <a:lstStyle/>
                    <a:p>
                      <a:pPr indent="0" lvl="0" marL="0" rtl="0" algn="l">
                        <a:spcBef>
                          <a:spcPts val="0"/>
                        </a:spcBef>
                        <a:spcAft>
                          <a:spcPts val="0"/>
                        </a:spcAft>
                        <a:buNone/>
                      </a:pPr>
                      <a:r>
                        <a:rPr lang="en-GB">
                          <a:solidFill>
                            <a:schemeClr val="lt1"/>
                          </a:solidFill>
                        </a:rPr>
                        <a:t>RPC_C_AUTHN_LEVEL_NONE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sz="1700">
                          <a:solidFill>
                            <a:schemeClr val="lt1"/>
                          </a:solidFill>
                        </a:rPr>
                        <a:t>No authentication</a:t>
                      </a:r>
                      <a:endParaRPr sz="17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RPC_C_AUTHN_LEVEL_CONNECT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sz="1700">
                          <a:solidFill>
                            <a:schemeClr val="lt1"/>
                          </a:solidFill>
                        </a:rPr>
                        <a:t>Authenticate when establishing a binding</a:t>
                      </a:r>
                      <a:endParaRPr sz="17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RPC_C_AUTHN_LEVEL_CALL</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sz="1700">
                          <a:solidFill>
                            <a:schemeClr val="lt1"/>
                          </a:solidFill>
                        </a:rPr>
                        <a:t>Authenticate on each call</a:t>
                      </a:r>
                      <a:endParaRPr sz="17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RPC_C_AUTHN_LEVEL_PKT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sz="1700">
                          <a:solidFill>
                            <a:schemeClr val="lt1"/>
                          </a:solidFill>
                        </a:rPr>
                        <a:t>Authenticate on each packet and verify that all the data was received</a:t>
                      </a:r>
                      <a:endParaRPr sz="17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RPC_C_AUTHN_LEVEL_PKT_INTEGRITY</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sz="1700">
                          <a:solidFill>
                            <a:schemeClr val="lt1"/>
                          </a:solidFill>
                        </a:rPr>
                        <a:t>Authenticate &amp; verify data integrity</a:t>
                      </a:r>
                      <a:endParaRPr sz="17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2"/>
                          </a:solidFill>
                        </a:rPr>
                        <a:t>RPC_C_AUTHN_LEVEL_PKT_PRIVACY</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GB" sz="1700">
                          <a:solidFill>
                            <a:schemeClr val="lt2"/>
                          </a:solidFill>
                        </a:rPr>
                        <a:t>Authenticate &amp; encrypt all data</a:t>
                      </a:r>
                      <a:endParaRPr sz="1700">
                        <a:solidFill>
                          <a:schemeClr val="lt2"/>
                        </a:solidFill>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80"/>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Authentication Levels</a:t>
            </a:r>
            <a:endParaRPr/>
          </a:p>
        </p:txBody>
      </p:sp>
      <p:graphicFrame>
        <p:nvGraphicFramePr>
          <p:cNvPr id="792" name="Google Shape;792;p80"/>
          <p:cNvGraphicFramePr/>
          <p:nvPr/>
        </p:nvGraphicFramePr>
        <p:xfrm>
          <a:off x="953188" y="2103225"/>
          <a:ext cx="3000000" cy="3000000"/>
        </p:xfrm>
        <a:graphic>
          <a:graphicData uri="http://schemas.openxmlformats.org/drawingml/2006/table">
            <a:tbl>
              <a:tblPr>
                <a:noFill/>
                <a:tableStyleId>{2E3CD7F0-916D-4E7B-B868-F57B7D52C53D}</a:tableStyleId>
              </a:tblPr>
              <a:tblGrid>
                <a:gridCol w="3773825"/>
                <a:gridCol w="6812150"/>
              </a:tblGrid>
              <a:tr h="381000">
                <a:tc>
                  <a:txBody>
                    <a:bodyPr/>
                    <a:lstStyle/>
                    <a:p>
                      <a:pPr indent="0" lvl="0" marL="0" rtl="0" algn="l">
                        <a:spcBef>
                          <a:spcPts val="0"/>
                        </a:spcBef>
                        <a:spcAft>
                          <a:spcPts val="0"/>
                        </a:spcAft>
                        <a:buNone/>
                      </a:pPr>
                      <a:r>
                        <a:rPr lang="en-GB">
                          <a:solidFill>
                            <a:schemeClr val="lt1"/>
                          </a:solidFill>
                        </a:rPr>
                        <a:t>RPC_C_AUTHN_LEVEL_NONE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sz="1700">
                          <a:solidFill>
                            <a:schemeClr val="lt1"/>
                          </a:solidFill>
                        </a:rPr>
                        <a:t>No authentication</a:t>
                      </a:r>
                      <a:endParaRPr sz="17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dk2"/>
                          </a:solidFill>
                        </a:rPr>
                        <a:t>RPC_C_AUTHN_LEVEL_CONNECT</a:t>
                      </a:r>
                      <a:endParaRPr>
                        <a:solidFill>
                          <a:schemeClr val="dk2"/>
                        </a:solidFill>
                      </a:endParaRPr>
                    </a:p>
                  </a:txBody>
                  <a:tcPr marT="91425" marB="91425" marR="91425" marL="91425"/>
                </a:tc>
                <a:tc>
                  <a:txBody>
                    <a:bodyPr/>
                    <a:lstStyle/>
                    <a:p>
                      <a:pPr indent="0" lvl="0" marL="0" rtl="0" algn="l">
                        <a:spcBef>
                          <a:spcPts val="0"/>
                        </a:spcBef>
                        <a:spcAft>
                          <a:spcPts val="0"/>
                        </a:spcAft>
                        <a:buNone/>
                      </a:pPr>
                      <a:r>
                        <a:rPr lang="en-GB" sz="1700">
                          <a:solidFill>
                            <a:schemeClr val="dk2"/>
                          </a:solidFill>
                        </a:rPr>
                        <a:t>Authenticate when establishing a binding</a:t>
                      </a:r>
                      <a:endParaRPr sz="1700">
                        <a:solidFill>
                          <a:schemeClr val="dk2"/>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RPC_C_AUTHN_LEVEL_CALL</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700">
                          <a:solidFill>
                            <a:schemeClr val="lt1"/>
                          </a:solidFill>
                        </a:rPr>
                        <a:t>Authenticate on each call</a:t>
                      </a:r>
                      <a:endParaRPr sz="17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RPC_C_AUTHN_LEVEL_PKT</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700">
                          <a:solidFill>
                            <a:schemeClr val="lt1"/>
                          </a:solidFill>
                        </a:rPr>
                        <a:t>Authenticate on each packet and verify that all the data was received</a:t>
                      </a:r>
                      <a:endParaRPr sz="17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RPC_C_AUTHN_LEVEL_PKT_INTEGRITY</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700">
                          <a:solidFill>
                            <a:schemeClr val="lt1"/>
                          </a:solidFill>
                        </a:rPr>
                        <a:t>Authenticate &amp; verify data integrity</a:t>
                      </a:r>
                      <a:endParaRPr sz="17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RPC_C_AUTHN_LEVEL_PKT_PRIVACY</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sz="1700">
                          <a:solidFill>
                            <a:schemeClr val="lt1"/>
                          </a:solidFill>
                        </a:rPr>
                        <a:t>Authenticate &amp; encrypt all data</a:t>
                      </a:r>
                      <a:endParaRPr sz="1700">
                        <a:solidFill>
                          <a:schemeClr val="lt1"/>
                        </a:solidFill>
                      </a:endParaRPr>
                    </a:p>
                  </a:txBody>
                  <a:tcPr marT="91425" marB="91425" marR="91425" marL="91425"/>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81"/>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Let’s Find Some Victims</a:t>
            </a:r>
            <a:endParaRPr/>
          </a:p>
        </p:txBody>
      </p:sp>
      <p:grpSp>
        <p:nvGrpSpPr>
          <p:cNvPr id="799" name="Google Shape;799;p81"/>
          <p:cNvGrpSpPr/>
          <p:nvPr/>
        </p:nvGrpSpPr>
        <p:grpSpPr>
          <a:xfrm>
            <a:off x="137475" y="1612913"/>
            <a:ext cx="4729082" cy="4643665"/>
            <a:chOff x="0" y="1189989"/>
            <a:chExt cx="3546900" cy="3482836"/>
          </a:xfrm>
        </p:grpSpPr>
        <p:sp>
          <p:nvSpPr>
            <p:cNvPr id="800" name="Google Shape;800;p81"/>
            <p:cNvSpPr/>
            <p:nvPr/>
          </p:nvSpPr>
          <p:spPr>
            <a:xfrm>
              <a:off x="0" y="1189989"/>
              <a:ext cx="3546900" cy="669000"/>
            </a:xfrm>
            <a:prstGeom prst="homePlate">
              <a:avLst>
                <a:gd fmla="val 50000" name="adj"/>
              </a:avLst>
            </a:prstGeom>
            <a:solidFill>
              <a:srgbClr val="0942A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solidFill>
                    <a:srgbClr val="FFFFFF"/>
                  </a:solidFill>
                  <a:latin typeface="Roboto"/>
                  <a:ea typeface="Roboto"/>
                  <a:cs typeface="Roboto"/>
                  <a:sym typeface="Roboto"/>
                </a:rPr>
                <a:t>Find RPC PEs</a:t>
              </a:r>
              <a:endParaRPr sz="1900">
                <a:solidFill>
                  <a:srgbClr val="FFFFFF"/>
                </a:solidFill>
                <a:latin typeface="Roboto"/>
                <a:ea typeface="Roboto"/>
                <a:cs typeface="Roboto"/>
                <a:sym typeface="Roboto"/>
              </a:endParaRPr>
            </a:p>
          </p:txBody>
        </p:sp>
        <p:sp>
          <p:nvSpPr>
            <p:cNvPr id="801" name="Google Shape;801;p81"/>
            <p:cNvSpPr txBox="1"/>
            <p:nvPr/>
          </p:nvSpPr>
          <p:spPr>
            <a:xfrm>
              <a:off x="655361"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GB" sz="1600">
                  <a:solidFill>
                    <a:schemeClr val="lt1"/>
                  </a:solidFill>
                  <a:latin typeface="Roboto"/>
                  <a:ea typeface="Roboto"/>
                  <a:cs typeface="Roboto"/>
                  <a:sym typeface="Roboto"/>
                </a:rPr>
                <a:t>Imports rpcrt4.dll</a:t>
              </a:r>
              <a:endParaRPr sz="16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GB" sz="1600">
                  <a:solidFill>
                    <a:schemeClr val="lt1"/>
                  </a:solidFill>
                  <a:latin typeface="Roboto"/>
                  <a:ea typeface="Roboto"/>
                  <a:cs typeface="Roboto"/>
                  <a:sym typeface="Roboto"/>
                </a:rPr>
                <a:t>RpcServerRegisterAuthInfoW / </a:t>
              </a:r>
              <a:endParaRPr sz="16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GB" sz="1600">
                  <a:solidFill>
                    <a:schemeClr val="lt1"/>
                  </a:solidFill>
                  <a:latin typeface="Roboto"/>
                  <a:ea typeface="Roboto"/>
                  <a:cs typeface="Roboto"/>
                  <a:sym typeface="Roboto"/>
                </a:rPr>
                <a:t>RpcBindingSetAuthInfoA</a:t>
              </a:r>
              <a:endParaRPr sz="1600">
                <a:solidFill>
                  <a:schemeClr val="lt1"/>
                </a:solidFill>
                <a:latin typeface="Roboto"/>
                <a:ea typeface="Roboto"/>
                <a:cs typeface="Roboto"/>
                <a:sym typeface="Roboto"/>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82"/>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Let’s Find Some Victims</a:t>
            </a:r>
            <a:endParaRPr/>
          </a:p>
        </p:txBody>
      </p:sp>
      <p:grpSp>
        <p:nvGrpSpPr>
          <p:cNvPr id="808" name="Google Shape;808;p82"/>
          <p:cNvGrpSpPr/>
          <p:nvPr/>
        </p:nvGrpSpPr>
        <p:grpSpPr>
          <a:xfrm>
            <a:off x="137475" y="1612913"/>
            <a:ext cx="4729082" cy="4643665"/>
            <a:chOff x="0" y="1189989"/>
            <a:chExt cx="3546900" cy="3482836"/>
          </a:xfrm>
        </p:grpSpPr>
        <p:sp>
          <p:nvSpPr>
            <p:cNvPr id="809" name="Google Shape;809;p82"/>
            <p:cNvSpPr/>
            <p:nvPr/>
          </p:nvSpPr>
          <p:spPr>
            <a:xfrm>
              <a:off x="0" y="1189989"/>
              <a:ext cx="3546900" cy="669000"/>
            </a:xfrm>
            <a:prstGeom prst="homePlate">
              <a:avLst>
                <a:gd fmla="val 50000" name="adj"/>
              </a:avLst>
            </a:prstGeom>
            <a:solidFill>
              <a:srgbClr val="0942A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solidFill>
                    <a:srgbClr val="FFFFFF"/>
                  </a:solidFill>
                  <a:latin typeface="Roboto"/>
                  <a:ea typeface="Roboto"/>
                  <a:cs typeface="Roboto"/>
                  <a:sym typeface="Roboto"/>
                </a:rPr>
                <a:t>Find RPC PEs</a:t>
              </a:r>
              <a:endParaRPr sz="1900">
                <a:solidFill>
                  <a:srgbClr val="FFFFFF"/>
                </a:solidFill>
                <a:latin typeface="Roboto"/>
                <a:ea typeface="Roboto"/>
                <a:cs typeface="Roboto"/>
                <a:sym typeface="Roboto"/>
              </a:endParaRPr>
            </a:p>
          </p:txBody>
        </p:sp>
        <p:sp>
          <p:nvSpPr>
            <p:cNvPr id="810" name="Google Shape;810;p82"/>
            <p:cNvSpPr txBox="1"/>
            <p:nvPr/>
          </p:nvSpPr>
          <p:spPr>
            <a:xfrm>
              <a:off x="655361"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GB" sz="1600">
                  <a:solidFill>
                    <a:schemeClr val="lt1"/>
                  </a:solidFill>
                  <a:latin typeface="Roboto"/>
                  <a:ea typeface="Roboto"/>
                  <a:cs typeface="Roboto"/>
                  <a:sym typeface="Roboto"/>
                </a:rPr>
                <a:t>Imports rpcrt4.dll</a:t>
              </a:r>
              <a:endParaRPr sz="16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GB" sz="1600">
                  <a:solidFill>
                    <a:schemeClr val="lt1"/>
                  </a:solidFill>
                  <a:latin typeface="Roboto"/>
                  <a:ea typeface="Roboto"/>
                  <a:cs typeface="Roboto"/>
                  <a:sym typeface="Roboto"/>
                </a:rPr>
                <a:t>RpcServerRegisterAuthInfoW / </a:t>
              </a:r>
              <a:endParaRPr sz="16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GB" sz="1600">
                  <a:solidFill>
                    <a:schemeClr val="lt1"/>
                  </a:solidFill>
                  <a:latin typeface="Roboto"/>
                  <a:ea typeface="Roboto"/>
                  <a:cs typeface="Roboto"/>
                  <a:sym typeface="Roboto"/>
                </a:rPr>
                <a:t>RpcBindingSetAuthInfoA</a:t>
              </a:r>
              <a:endParaRPr sz="1600">
                <a:solidFill>
                  <a:schemeClr val="lt1"/>
                </a:solidFill>
                <a:latin typeface="Roboto"/>
                <a:ea typeface="Roboto"/>
                <a:cs typeface="Roboto"/>
                <a:sym typeface="Roboto"/>
              </a:endParaRPr>
            </a:p>
          </p:txBody>
        </p:sp>
      </p:grpSp>
      <p:grpSp>
        <p:nvGrpSpPr>
          <p:cNvPr id="811" name="Google Shape;811;p82"/>
          <p:cNvGrpSpPr/>
          <p:nvPr/>
        </p:nvGrpSpPr>
        <p:grpSpPr>
          <a:xfrm>
            <a:off x="4062982" y="1612627"/>
            <a:ext cx="4407490" cy="4643951"/>
            <a:chOff x="2944204" y="1189775"/>
            <a:chExt cx="3305700" cy="3483050"/>
          </a:xfrm>
        </p:grpSpPr>
        <p:sp>
          <p:nvSpPr>
            <p:cNvPr id="812" name="Google Shape;812;p82"/>
            <p:cNvSpPr/>
            <p:nvPr/>
          </p:nvSpPr>
          <p:spPr>
            <a:xfrm>
              <a:off x="2944204" y="1189775"/>
              <a:ext cx="3305700" cy="669000"/>
            </a:xfrm>
            <a:prstGeom prst="chevron">
              <a:avLst>
                <a:gd fmla="val 50000" name="adj"/>
              </a:avLst>
            </a:prstGeom>
            <a:solidFill>
              <a:srgbClr val="0D5CD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solidFill>
                    <a:srgbClr val="FFFFFF"/>
                  </a:solidFill>
                  <a:latin typeface="Roboto"/>
                  <a:ea typeface="Roboto"/>
                  <a:cs typeface="Roboto"/>
                  <a:sym typeface="Roboto"/>
                </a:rPr>
                <a:t>Parse authentication info</a:t>
              </a:r>
              <a:endParaRPr sz="1900">
                <a:solidFill>
                  <a:srgbClr val="FFFFFF"/>
                </a:solidFill>
                <a:latin typeface="Roboto"/>
                <a:ea typeface="Roboto"/>
                <a:cs typeface="Roboto"/>
                <a:sym typeface="Roboto"/>
              </a:endParaRPr>
            </a:p>
          </p:txBody>
        </p:sp>
        <p:sp>
          <p:nvSpPr>
            <p:cNvPr id="813" name="Google Shape;813;p82"/>
            <p:cNvSpPr txBox="1"/>
            <p:nvPr/>
          </p:nvSpPr>
          <p:spPr>
            <a:xfrm>
              <a:off x="3478949"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GB" sz="1600">
                  <a:solidFill>
                    <a:schemeClr val="lt1"/>
                  </a:solidFill>
                  <a:latin typeface="Roboto"/>
                  <a:ea typeface="Roboto"/>
                  <a:cs typeface="Roboto"/>
                  <a:sym typeface="Roboto"/>
                </a:rPr>
                <a:t>AuthnSvc -&gt; NTLM/Negotiate</a:t>
              </a:r>
              <a:endParaRPr sz="16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GB" sz="1600">
                  <a:solidFill>
                    <a:schemeClr val="lt1"/>
                  </a:solidFill>
                  <a:latin typeface="Roboto"/>
                  <a:ea typeface="Roboto"/>
                  <a:cs typeface="Roboto"/>
                  <a:sym typeface="Roboto"/>
                </a:rPr>
                <a:t>AuthnLevel -&gt; Connect</a:t>
              </a:r>
              <a:endParaRPr sz="1600">
                <a:solidFill>
                  <a:schemeClr val="lt1"/>
                </a:solidFill>
                <a:latin typeface="Roboto"/>
                <a:ea typeface="Roboto"/>
                <a:cs typeface="Roboto"/>
                <a:sym typeface="Roboto"/>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3"/>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Let’s Find Some Victims</a:t>
            </a:r>
            <a:endParaRPr/>
          </a:p>
        </p:txBody>
      </p:sp>
      <p:grpSp>
        <p:nvGrpSpPr>
          <p:cNvPr id="820" name="Google Shape;820;p83"/>
          <p:cNvGrpSpPr/>
          <p:nvPr/>
        </p:nvGrpSpPr>
        <p:grpSpPr>
          <a:xfrm>
            <a:off x="137475" y="1612913"/>
            <a:ext cx="4729082" cy="4643665"/>
            <a:chOff x="0" y="1189989"/>
            <a:chExt cx="3546900" cy="3482836"/>
          </a:xfrm>
        </p:grpSpPr>
        <p:sp>
          <p:nvSpPr>
            <p:cNvPr id="821" name="Google Shape;821;p83"/>
            <p:cNvSpPr/>
            <p:nvPr/>
          </p:nvSpPr>
          <p:spPr>
            <a:xfrm>
              <a:off x="0" y="1189989"/>
              <a:ext cx="3546900" cy="669000"/>
            </a:xfrm>
            <a:prstGeom prst="homePlate">
              <a:avLst>
                <a:gd fmla="val 50000" name="adj"/>
              </a:avLst>
            </a:prstGeom>
            <a:solidFill>
              <a:srgbClr val="0942A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solidFill>
                    <a:srgbClr val="FFFFFF"/>
                  </a:solidFill>
                  <a:latin typeface="Roboto"/>
                  <a:ea typeface="Roboto"/>
                  <a:cs typeface="Roboto"/>
                  <a:sym typeface="Roboto"/>
                </a:rPr>
                <a:t>Find RPC PEs</a:t>
              </a:r>
              <a:endParaRPr sz="1900">
                <a:solidFill>
                  <a:srgbClr val="FFFFFF"/>
                </a:solidFill>
                <a:latin typeface="Roboto"/>
                <a:ea typeface="Roboto"/>
                <a:cs typeface="Roboto"/>
                <a:sym typeface="Roboto"/>
              </a:endParaRPr>
            </a:p>
          </p:txBody>
        </p:sp>
        <p:sp>
          <p:nvSpPr>
            <p:cNvPr id="822" name="Google Shape;822;p83"/>
            <p:cNvSpPr txBox="1"/>
            <p:nvPr/>
          </p:nvSpPr>
          <p:spPr>
            <a:xfrm>
              <a:off x="655361"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GB" sz="1600">
                  <a:solidFill>
                    <a:schemeClr val="lt1"/>
                  </a:solidFill>
                  <a:latin typeface="Roboto"/>
                  <a:ea typeface="Roboto"/>
                  <a:cs typeface="Roboto"/>
                  <a:sym typeface="Roboto"/>
                </a:rPr>
                <a:t>Imports rpcrt4.dll</a:t>
              </a:r>
              <a:endParaRPr sz="16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GB" sz="1600">
                  <a:solidFill>
                    <a:schemeClr val="lt1"/>
                  </a:solidFill>
                  <a:latin typeface="Roboto"/>
                  <a:ea typeface="Roboto"/>
                  <a:cs typeface="Roboto"/>
                  <a:sym typeface="Roboto"/>
                </a:rPr>
                <a:t>RpcServerRegisterAuthInfoW / </a:t>
              </a:r>
              <a:endParaRPr sz="16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GB" sz="1600">
                  <a:solidFill>
                    <a:schemeClr val="lt1"/>
                  </a:solidFill>
                  <a:latin typeface="Roboto"/>
                  <a:ea typeface="Roboto"/>
                  <a:cs typeface="Roboto"/>
                  <a:sym typeface="Roboto"/>
                </a:rPr>
                <a:t>RpcBindingSetAuthInfoA</a:t>
              </a:r>
              <a:endParaRPr sz="1600">
                <a:solidFill>
                  <a:schemeClr val="lt1"/>
                </a:solidFill>
                <a:latin typeface="Roboto"/>
                <a:ea typeface="Roboto"/>
                <a:cs typeface="Roboto"/>
                <a:sym typeface="Roboto"/>
              </a:endParaRPr>
            </a:p>
          </p:txBody>
        </p:sp>
      </p:grpSp>
      <p:grpSp>
        <p:nvGrpSpPr>
          <p:cNvPr id="823" name="Google Shape;823;p83"/>
          <p:cNvGrpSpPr/>
          <p:nvPr/>
        </p:nvGrpSpPr>
        <p:grpSpPr>
          <a:xfrm>
            <a:off x="4062982" y="1612627"/>
            <a:ext cx="4407490" cy="4643951"/>
            <a:chOff x="2944204" y="1189775"/>
            <a:chExt cx="3305700" cy="3483050"/>
          </a:xfrm>
        </p:grpSpPr>
        <p:sp>
          <p:nvSpPr>
            <p:cNvPr id="824" name="Google Shape;824;p83"/>
            <p:cNvSpPr/>
            <p:nvPr/>
          </p:nvSpPr>
          <p:spPr>
            <a:xfrm>
              <a:off x="2944204" y="1189775"/>
              <a:ext cx="3305700" cy="669000"/>
            </a:xfrm>
            <a:prstGeom prst="chevron">
              <a:avLst>
                <a:gd fmla="val 50000" name="adj"/>
              </a:avLst>
            </a:prstGeom>
            <a:solidFill>
              <a:srgbClr val="0D5CD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solidFill>
                    <a:srgbClr val="FFFFFF"/>
                  </a:solidFill>
                  <a:latin typeface="Roboto"/>
                  <a:ea typeface="Roboto"/>
                  <a:cs typeface="Roboto"/>
                  <a:sym typeface="Roboto"/>
                </a:rPr>
                <a:t>Parse authentication info</a:t>
              </a:r>
              <a:endParaRPr sz="1900">
                <a:solidFill>
                  <a:srgbClr val="FFFFFF"/>
                </a:solidFill>
                <a:latin typeface="Roboto"/>
                <a:ea typeface="Roboto"/>
                <a:cs typeface="Roboto"/>
                <a:sym typeface="Roboto"/>
              </a:endParaRPr>
            </a:p>
          </p:txBody>
        </p:sp>
        <p:sp>
          <p:nvSpPr>
            <p:cNvPr id="825" name="Google Shape;825;p83"/>
            <p:cNvSpPr txBox="1"/>
            <p:nvPr/>
          </p:nvSpPr>
          <p:spPr>
            <a:xfrm>
              <a:off x="3478949"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GB" sz="1600">
                  <a:solidFill>
                    <a:schemeClr val="lt1"/>
                  </a:solidFill>
                  <a:latin typeface="Roboto"/>
                  <a:ea typeface="Roboto"/>
                  <a:cs typeface="Roboto"/>
                  <a:sym typeface="Roboto"/>
                </a:rPr>
                <a:t>AuthnSvc -&gt; NTLM/Negotiate</a:t>
              </a:r>
              <a:endParaRPr sz="16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GB" sz="1600">
                  <a:solidFill>
                    <a:schemeClr val="lt1"/>
                  </a:solidFill>
                  <a:latin typeface="Roboto"/>
                  <a:ea typeface="Roboto"/>
                  <a:cs typeface="Roboto"/>
                  <a:sym typeface="Roboto"/>
                </a:rPr>
                <a:t>AuthnLevel -&gt; Connect</a:t>
              </a:r>
              <a:endParaRPr sz="1600">
                <a:solidFill>
                  <a:schemeClr val="lt1"/>
                </a:solidFill>
                <a:latin typeface="Roboto"/>
                <a:ea typeface="Roboto"/>
                <a:cs typeface="Roboto"/>
                <a:sym typeface="Roboto"/>
              </a:endParaRPr>
            </a:p>
          </p:txBody>
        </p:sp>
      </p:grpSp>
      <p:grpSp>
        <p:nvGrpSpPr>
          <p:cNvPr id="826" name="Google Shape;826;p83"/>
          <p:cNvGrpSpPr/>
          <p:nvPr/>
        </p:nvGrpSpPr>
        <p:grpSpPr>
          <a:xfrm>
            <a:off x="7647043" y="1612627"/>
            <a:ext cx="4407490" cy="4643951"/>
            <a:chOff x="5632317" y="1189775"/>
            <a:chExt cx="3305700" cy="3483050"/>
          </a:xfrm>
        </p:grpSpPr>
        <p:sp>
          <p:nvSpPr>
            <p:cNvPr id="827" name="Google Shape;827;p83"/>
            <p:cNvSpPr/>
            <p:nvPr/>
          </p:nvSpPr>
          <p:spPr>
            <a:xfrm>
              <a:off x="5632317" y="1189775"/>
              <a:ext cx="3305700" cy="669000"/>
            </a:xfrm>
            <a:prstGeom prst="chevron">
              <a:avLst>
                <a:gd fmla="val 50000" name="adj"/>
              </a:avLst>
            </a:prstGeom>
            <a:solidFill>
              <a:srgbClr val="307AF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solidFill>
                    <a:srgbClr val="FFFFFF"/>
                  </a:solidFill>
                  <a:latin typeface="Roboto"/>
                  <a:ea typeface="Roboto"/>
                  <a:cs typeface="Roboto"/>
                  <a:sym typeface="Roboto"/>
                </a:rPr>
                <a:t>Profit?</a:t>
              </a:r>
              <a:endParaRPr sz="1900">
                <a:solidFill>
                  <a:srgbClr val="FFFFFF"/>
                </a:solidFill>
                <a:latin typeface="Roboto"/>
                <a:ea typeface="Roboto"/>
                <a:cs typeface="Roboto"/>
                <a:sym typeface="Roboto"/>
              </a:endParaRPr>
            </a:p>
          </p:txBody>
        </p:sp>
        <p:sp>
          <p:nvSpPr>
            <p:cNvPr id="828" name="Google Shape;828;p83"/>
            <p:cNvSpPr txBox="1"/>
            <p:nvPr/>
          </p:nvSpPr>
          <p:spPr>
            <a:xfrm>
              <a:off x="6167063"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pic>
        <p:nvPicPr>
          <p:cNvPr id="829" name="Google Shape;829;p83" title="user-hacker.png"/>
          <p:cNvPicPr preferRelativeResize="0"/>
          <p:nvPr/>
        </p:nvPicPr>
        <p:blipFill>
          <a:blip r:embed="rId3">
            <a:alphaModFix/>
          </a:blip>
          <a:stretch>
            <a:fillRect/>
          </a:stretch>
        </p:blipFill>
        <p:spPr>
          <a:xfrm>
            <a:off x="9130200" y="2650975"/>
            <a:ext cx="1441175" cy="14411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84"/>
          <p:cNvSpPr txBox="1"/>
          <p:nvPr>
            <p:ph idx="4294967295" type="body"/>
          </p:nvPr>
        </p:nvSpPr>
        <p:spPr>
          <a:xfrm>
            <a:off x="691375" y="3069601"/>
            <a:ext cx="10308000" cy="7188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GB" sz="5300">
                <a:solidFill>
                  <a:schemeClr val="lt1"/>
                </a:solidFill>
                <a:latin typeface="Lato"/>
                <a:ea typeface="Lato"/>
                <a:cs typeface="Lato"/>
                <a:sym typeface="Lato"/>
              </a:rPr>
              <a:t>Windows Remote Registry</a:t>
            </a:r>
            <a:endParaRPr sz="53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 RPC Client-Server Model</a:t>
            </a:r>
            <a:endParaRPr/>
          </a:p>
        </p:txBody>
      </p:sp>
      <p:sp>
        <p:nvSpPr>
          <p:cNvPr id="173" name="Google Shape;173;p31"/>
          <p:cNvSpPr/>
          <p:nvPr/>
        </p:nvSpPr>
        <p:spPr>
          <a:xfrm>
            <a:off x="6877038"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174" name="Google Shape;174;p31"/>
          <p:cNvSpPr/>
          <p:nvPr/>
        </p:nvSpPr>
        <p:spPr>
          <a:xfrm>
            <a:off x="6877038"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85"/>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RPC Interface: MS-RRP</a:t>
            </a:r>
            <a:endParaRPr/>
          </a:p>
        </p:txBody>
      </p:sp>
      <p:sp>
        <p:nvSpPr>
          <p:cNvPr id="842" name="Google Shape;842;p85"/>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t>Interface UUID: </a:t>
            </a:r>
            <a:r>
              <a:rPr lang="en-GB">
                <a:solidFill>
                  <a:schemeClr val="dk2"/>
                </a:solidFill>
              </a:rPr>
              <a:t>{338CD001-2244-31F1-AAAA-900038001003}</a:t>
            </a:r>
            <a:endParaRPr>
              <a:solidFill>
                <a:schemeClr val="dk2"/>
              </a:solidFill>
            </a:endParaRPr>
          </a:p>
          <a:p>
            <a:pPr indent="-349250" lvl="0" marL="457200" rtl="0" algn="l">
              <a:lnSpc>
                <a:spcPct val="150000"/>
              </a:lnSpc>
              <a:spcBef>
                <a:spcPts val="0"/>
              </a:spcBef>
              <a:spcAft>
                <a:spcPts val="0"/>
              </a:spcAft>
              <a:buClr>
                <a:schemeClr val="lt2"/>
              </a:buClr>
              <a:buSzPts val="1900"/>
              <a:buChar char="●"/>
            </a:pPr>
            <a:r>
              <a:rPr lang="en-GB"/>
              <a:t>Well known endpoint: </a:t>
            </a:r>
            <a:r>
              <a:rPr lang="en-GB">
                <a:solidFill>
                  <a:schemeClr val="dk2"/>
                </a:solidFill>
              </a:rPr>
              <a:t>\PIPE\winreg</a:t>
            </a:r>
            <a:endParaRPr>
              <a:solidFill>
                <a:schemeClr val="dk2"/>
              </a:solidFill>
            </a:endParaRPr>
          </a:p>
          <a:p>
            <a:pPr indent="-349250" lvl="0" marL="457200" rtl="0" algn="l">
              <a:lnSpc>
                <a:spcPct val="150000"/>
              </a:lnSpc>
              <a:spcBef>
                <a:spcPts val="0"/>
              </a:spcBef>
              <a:spcAft>
                <a:spcPts val="0"/>
              </a:spcAft>
              <a:buClr>
                <a:schemeClr val="lt2"/>
              </a:buClr>
              <a:buSzPts val="1900"/>
              <a:buChar char="●"/>
            </a:pPr>
            <a:r>
              <a:rPr lang="en-GB"/>
              <a:t>RPC server implemented in </a:t>
            </a:r>
            <a:r>
              <a:rPr lang="en-GB">
                <a:solidFill>
                  <a:schemeClr val="dk2"/>
                </a:solidFill>
              </a:rPr>
              <a:t>regsvc.dll</a:t>
            </a:r>
            <a:endParaRPr>
              <a:solidFill>
                <a:schemeClr val="dk2"/>
              </a:solidFill>
            </a:endParaRPr>
          </a:p>
          <a:p>
            <a:pPr indent="-349250" lvl="0" marL="457200" rtl="0" algn="l">
              <a:lnSpc>
                <a:spcPct val="150000"/>
              </a:lnSpc>
              <a:spcBef>
                <a:spcPts val="0"/>
              </a:spcBef>
              <a:spcAft>
                <a:spcPts val="0"/>
              </a:spcAft>
              <a:buClr>
                <a:schemeClr val="lt2"/>
              </a:buClr>
              <a:buSzPts val="1900"/>
              <a:buChar char="●"/>
            </a:pPr>
            <a:r>
              <a:rPr lang="en-GB"/>
              <a:t>RPC client </a:t>
            </a:r>
            <a:r>
              <a:rPr lang="en-GB"/>
              <a:t>implemented in </a:t>
            </a:r>
            <a:r>
              <a:rPr lang="en-GB">
                <a:solidFill>
                  <a:schemeClr val="dk2"/>
                </a:solidFill>
              </a:rPr>
              <a:t>advapi32.dll</a:t>
            </a:r>
            <a:endParaRPr>
              <a:solidFill>
                <a:schemeClr val="dk2"/>
              </a:solidFill>
            </a:endParaRPr>
          </a:p>
          <a:p>
            <a:pPr indent="0" lvl="0" marL="457200" rtl="0" algn="l">
              <a:lnSpc>
                <a:spcPct val="150000"/>
              </a:lnSpc>
              <a:spcBef>
                <a:spcPts val="500"/>
              </a:spcBef>
              <a:spcAft>
                <a:spcPts val="0"/>
              </a:spcAft>
              <a:buNone/>
            </a:pPr>
            <a:r>
              <a:t/>
            </a:r>
            <a:endParaRPr/>
          </a:p>
        </p:txBody>
      </p:sp>
      <p:pic>
        <p:nvPicPr>
          <p:cNvPr id="843" name="Google Shape;843;p85"/>
          <p:cNvPicPr preferRelativeResize="0"/>
          <p:nvPr/>
        </p:nvPicPr>
        <p:blipFill>
          <a:blip r:embed="rId3">
            <a:alphaModFix/>
          </a:blip>
          <a:stretch>
            <a:fillRect/>
          </a:stretch>
        </p:blipFill>
        <p:spPr>
          <a:xfrm>
            <a:off x="5881775" y="3629573"/>
            <a:ext cx="6132701" cy="3135000"/>
          </a:xfrm>
          <a:prstGeom prst="rect">
            <a:avLst/>
          </a:prstGeom>
          <a:noFill/>
          <a:ln>
            <a:noFill/>
          </a:ln>
        </p:spPr>
      </p:pic>
      <p:sp>
        <p:nvSpPr>
          <p:cNvPr id="844" name="Google Shape;844;p85"/>
          <p:cNvSpPr txBox="1"/>
          <p:nvPr/>
        </p:nvSpPr>
        <p:spPr>
          <a:xfrm>
            <a:off x="0" y="6550200"/>
            <a:ext cx="5726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2"/>
                </a:solidFill>
              </a:rPr>
              <a:t>https://learn.microsoft.com/en-us/openspecs/windows_protocols/ms-rrp/0fa3191d-bb79-490a-81bd-54c2601b7a78</a:t>
            </a:r>
            <a:endParaRPr sz="800">
              <a:solidFill>
                <a:schemeClr val="dk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86"/>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Why Is It Special?</a:t>
            </a:r>
            <a:endParaRPr/>
          </a:p>
        </p:txBody>
      </p:sp>
      <p:sp>
        <p:nvSpPr>
          <p:cNvPr id="851" name="Google Shape;851;p86"/>
          <p:cNvSpPr txBox="1"/>
          <p:nvPr/>
        </p:nvSpPr>
        <p:spPr>
          <a:xfrm>
            <a:off x="41400" y="1801075"/>
            <a:ext cx="12109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rgbClr val="00FFFF"/>
                </a:solidFill>
                <a:latin typeface="Consolas"/>
                <a:ea typeface="Consolas"/>
                <a:cs typeface="Consolas"/>
                <a:sym typeface="Consolas"/>
              </a:rPr>
              <a:t>v12 </a:t>
            </a:r>
            <a:r>
              <a:rPr lang="en-GB" sz="2000">
                <a:solidFill>
                  <a:srgbClr val="ABABAB"/>
                </a:solidFill>
                <a:latin typeface="Consolas"/>
                <a:ea typeface="Consolas"/>
                <a:cs typeface="Consolas"/>
                <a:sym typeface="Consolas"/>
              </a:rPr>
              <a:t>=</a:t>
            </a:r>
            <a:r>
              <a:rPr lang="en-GB" sz="2000">
                <a:solidFill>
                  <a:schemeClr val="lt1"/>
                </a:solidFill>
                <a:latin typeface="Consolas"/>
                <a:ea typeface="Consolas"/>
                <a:cs typeface="Consolas"/>
                <a:sym typeface="Consolas"/>
              </a:rPr>
              <a:t> </a:t>
            </a:r>
            <a:r>
              <a:rPr lang="en-GB" sz="2000">
                <a:solidFill>
                  <a:srgbClr val="FF5AFD"/>
                </a:solidFill>
                <a:latin typeface="Consolas"/>
                <a:ea typeface="Consolas"/>
                <a:cs typeface="Consolas"/>
                <a:sym typeface="Consolas"/>
              </a:rPr>
              <a:t>RpcBindingSetAuthInfoA</a:t>
            </a:r>
            <a:r>
              <a:rPr lang="en-GB" sz="2000">
                <a:solidFill>
                  <a:srgbClr val="ABABAB"/>
                </a:solidFill>
                <a:latin typeface="Consolas"/>
                <a:ea typeface="Consolas"/>
                <a:cs typeface="Consolas"/>
                <a:sym typeface="Consolas"/>
              </a:rPr>
              <a:t>(</a:t>
            </a:r>
            <a:r>
              <a:rPr lang="en-GB" sz="2000">
                <a:solidFill>
                  <a:srgbClr val="00FFFF"/>
                </a:solidFill>
                <a:latin typeface="Consolas"/>
                <a:ea typeface="Consolas"/>
                <a:cs typeface="Consolas"/>
                <a:sym typeface="Consolas"/>
              </a:rPr>
              <a:t>Binding</a:t>
            </a:r>
            <a:r>
              <a:rPr lang="en-GB" sz="2000">
                <a:solidFill>
                  <a:srgbClr val="ABABAB"/>
                </a:solidFill>
                <a:latin typeface="Consolas"/>
                <a:ea typeface="Consolas"/>
                <a:cs typeface="Consolas"/>
                <a:sym typeface="Consolas"/>
              </a:rPr>
              <a:t>, (</a:t>
            </a:r>
            <a:r>
              <a:rPr lang="en-GB" sz="2000">
                <a:solidFill>
                  <a:srgbClr val="FFD200"/>
                </a:solidFill>
                <a:latin typeface="Consolas"/>
                <a:ea typeface="Consolas"/>
                <a:cs typeface="Consolas"/>
                <a:sym typeface="Consolas"/>
              </a:rPr>
              <a:t>RPC_CSTR</a:t>
            </a:r>
            <a:r>
              <a:rPr lang="en-GB" sz="2000">
                <a:solidFill>
                  <a:srgbClr val="ABABAB"/>
                </a:solidFill>
                <a:latin typeface="Consolas"/>
                <a:ea typeface="Consolas"/>
                <a:cs typeface="Consolas"/>
                <a:sym typeface="Consolas"/>
              </a:rPr>
              <a:t>)&amp;</a:t>
            </a:r>
            <a:r>
              <a:rPr lang="en-GB" sz="2000">
                <a:solidFill>
                  <a:srgbClr val="EBEBB9"/>
                </a:solidFill>
                <a:latin typeface="Consolas"/>
                <a:ea typeface="Consolas"/>
                <a:cs typeface="Consolas"/>
                <a:sym typeface="Consolas"/>
              </a:rPr>
              <a:t>ServerPrincName</a:t>
            </a:r>
            <a:r>
              <a:rPr lang="en-GB" sz="2000">
                <a:solidFill>
                  <a:srgbClr val="ABABAB"/>
                </a:solidFill>
                <a:latin typeface="Consolas"/>
                <a:ea typeface="Consolas"/>
                <a:cs typeface="Consolas"/>
                <a:sym typeface="Consolas"/>
              </a:rPr>
              <a:t>, 2u, 0xAu, 0i64, 0);</a:t>
            </a:r>
            <a:endParaRPr sz="2000">
              <a:solidFill>
                <a:srgbClr val="ABABAB"/>
              </a:solidFill>
              <a:latin typeface="Consolas"/>
              <a:ea typeface="Consolas"/>
              <a:cs typeface="Consolas"/>
              <a:sym typeface="Consolas"/>
            </a:endParaRPr>
          </a:p>
        </p:txBody>
      </p:sp>
      <p:sp>
        <p:nvSpPr>
          <p:cNvPr id="852" name="Google Shape;852;p86"/>
          <p:cNvSpPr txBox="1"/>
          <p:nvPr/>
        </p:nvSpPr>
        <p:spPr>
          <a:xfrm>
            <a:off x="41400" y="3729975"/>
            <a:ext cx="12109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rgbClr val="00FFFF"/>
                </a:solidFill>
                <a:latin typeface="Consolas"/>
                <a:ea typeface="Consolas"/>
                <a:cs typeface="Consolas"/>
                <a:sym typeface="Consolas"/>
              </a:rPr>
              <a:t>v12 </a:t>
            </a:r>
            <a:r>
              <a:rPr lang="en-GB" sz="2000">
                <a:solidFill>
                  <a:srgbClr val="ABABAB"/>
                </a:solidFill>
                <a:latin typeface="Consolas"/>
                <a:ea typeface="Consolas"/>
                <a:cs typeface="Consolas"/>
                <a:sym typeface="Consolas"/>
              </a:rPr>
              <a:t>= </a:t>
            </a:r>
            <a:r>
              <a:rPr lang="en-GB" sz="2000">
                <a:solidFill>
                  <a:srgbClr val="FF5AFD"/>
                </a:solidFill>
                <a:latin typeface="Consolas"/>
                <a:ea typeface="Consolas"/>
                <a:cs typeface="Consolas"/>
                <a:sym typeface="Consolas"/>
              </a:rPr>
              <a:t>RpcBindingSetAuthInfoW</a:t>
            </a:r>
            <a:r>
              <a:rPr lang="en-GB" sz="2000">
                <a:solidFill>
                  <a:srgbClr val="ABABAB"/>
                </a:solidFill>
                <a:latin typeface="Consolas"/>
                <a:ea typeface="Consolas"/>
                <a:cs typeface="Consolas"/>
                <a:sym typeface="Consolas"/>
              </a:rPr>
              <a:t>(</a:t>
            </a:r>
            <a:r>
              <a:rPr lang="en-GB" sz="2000">
                <a:solidFill>
                  <a:srgbClr val="00FFFF"/>
                </a:solidFill>
                <a:latin typeface="Consolas"/>
                <a:ea typeface="Consolas"/>
                <a:cs typeface="Consolas"/>
                <a:sym typeface="Consolas"/>
              </a:rPr>
              <a:t>Binding</a:t>
            </a:r>
            <a:r>
              <a:rPr lang="en-GB" sz="2000">
                <a:solidFill>
                  <a:srgbClr val="ABABAB"/>
                </a:solidFill>
                <a:latin typeface="Consolas"/>
                <a:ea typeface="Consolas"/>
                <a:cs typeface="Consolas"/>
                <a:sym typeface="Consolas"/>
              </a:rPr>
              <a:t>, </a:t>
            </a:r>
            <a:r>
              <a:rPr lang="en-GB" sz="2000">
                <a:solidFill>
                  <a:srgbClr val="00FFFF"/>
                </a:solidFill>
                <a:latin typeface="Consolas"/>
                <a:ea typeface="Consolas"/>
                <a:cs typeface="Consolas"/>
                <a:sym typeface="Consolas"/>
              </a:rPr>
              <a:t>v19</a:t>
            </a:r>
            <a:r>
              <a:rPr lang="en-GB" sz="2000">
                <a:solidFill>
                  <a:srgbClr val="ABABAB"/>
                </a:solidFill>
                <a:latin typeface="Consolas"/>
                <a:ea typeface="Consolas"/>
                <a:cs typeface="Consolas"/>
                <a:sym typeface="Consolas"/>
              </a:rPr>
              <a:t>, 6u, 9u, </a:t>
            </a:r>
            <a:r>
              <a:rPr lang="en-GB" sz="2000">
                <a:solidFill>
                  <a:srgbClr val="FF3437"/>
                </a:solidFill>
                <a:latin typeface="Consolas"/>
                <a:ea typeface="Consolas"/>
                <a:cs typeface="Consolas"/>
                <a:sym typeface="Consolas"/>
              </a:rPr>
              <a:t>AuthzSvc</a:t>
            </a:r>
            <a:r>
              <a:rPr lang="en-GB" sz="2000">
                <a:solidFill>
                  <a:srgbClr val="ABABAB"/>
                </a:solidFill>
                <a:latin typeface="Consolas"/>
                <a:ea typeface="Consolas"/>
                <a:cs typeface="Consolas"/>
                <a:sym typeface="Consolas"/>
              </a:rPr>
              <a:t>, (</a:t>
            </a:r>
            <a:r>
              <a:rPr lang="en-GB" sz="2000">
                <a:solidFill>
                  <a:srgbClr val="FFD200"/>
                </a:solidFill>
                <a:latin typeface="Consolas"/>
                <a:ea typeface="Consolas"/>
                <a:cs typeface="Consolas"/>
                <a:sym typeface="Consolas"/>
              </a:rPr>
              <a:t>unsigned int</a:t>
            </a:r>
            <a:r>
              <a:rPr lang="en-GB" sz="2000">
                <a:solidFill>
                  <a:srgbClr val="ABABAB"/>
                </a:solidFill>
                <a:latin typeface="Consolas"/>
                <a:ea typeface="Consolas"/>
                <a:cs typeface="Consolas"/>
                <a:sym typeface="Consolas"/>
              </a:rPr>
              <a:t>)</a:t>
            </a:r>
            <a:r>
              <a:rPr lang="en-GB" sz="2000">
                <a:solidFill>
                  <a:srgbClr val="FF3437"/>
                </a:solidFill>
                <a:latin typeface="Consolas"/>
                <a:ea typeface="Consolas"/>
                <a:cs typeface="Consolas"/>
                <a:sym typeface="Consolas"/>
              </a:rPr>
              <a:t>AuthzSvc</a:t>
            </a:r>
            <a:r>
              <a:rPr lang="en-GB" sz="2000">
                <a:solidFill>
                  <a:srgbClr val="ABABAB"/>
                </a:solidFill>
                <a:latin typeface="Consolas"/>
                <a:ea typeface="Consolas"/>
                <a:cs typeface="Consolas"/>
                <a:sym typeface="Consolas"/>
              </a:rPr>
              <a:t>);</a:t>
            </a:r>
            <a:endParaRPr sz="2000">
              <a:solidFill>
                <a:srgbClr val="ABABAB"/>
              </a:solidFill>
              <a:latin typeface="Consolas"/>
              <a:ea typeface="Consolas"/>
              <a:cs typeface="Consolas"/>
              <a:sym typeface="Consola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87"/>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Why Is It Special?</a:t>
            </a:r>
            <a:endParaRPr/>
          </a:p>
        </p:txBody>
      </p:sp>
      <p:sp>
        <p:nvSpPr>
          <p:cNvPr id="859" name="Google Shape;859;p87"/>
          <p:cNvSpPr txBox="1"/>
          <p:nvPr/>
        </p:nvSpPr>
        <p:spPr>
          <a:xfrm>
            <a:off x="41400" y="1801075"/>
            <a:ext cx="12109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rgbClr val="ABABAB"/>
                </a:solidFill>
                <a:latin typeface="Consolas"/>
                <a:ea typeface="Consolas"/>
                <a:cs typeface="Consolas"/>
                <a:sym typeface="Consolas"/>
              </a:rPr>
              <a:t>v12 = RpcBindingSetAuthInfoA(Binding, (RPC_CSTR)&amp;ServerPrincName, </a:t>
            </a:r>
            <a:r>
              <a:rPr lang="en-GB" sz="2000">
                <a:solidFill>
                  <a:schemeClr val="lt2"/>
                </a:solidFill>
                <a:latin typeface="Consolas"/>
                <a:ea typeface="Consolas"/>
                <a:cs typeface="Consolas"/>
                <a:sym typeface="Consolas"/>
              </a:rPr>
              <a:t>2u</a:t>
            </a:r>
            <a:r>
              <a:rPr lang="en-GB" sz="2000">
                <a:solidFill>
                  <a:srgbClr val="ABABAB"/>
                </a:solidFill>
                <a:latin typeface="Consolas"/>
                <a:ea typeface="Consolas"/>
                <a:cs typeface="Consolas"/>
                <a:sym typeface="Consolas"/>
              </a:rPr>
              <a:t>, 0xAu, 0i64, 0);</a:t>
            </a:r>
            <a:endParaRPr sz="2000">
              <a:solidFill>
                <a:srgbClr val="ABABAB"/>
              </a:solidFill>
              <a:latin typeface="Consolas"/>
              <a:ea typeface="Consolas"/>
              <a:cs typeface="Consolas"/>
              <a:sym typeface="Consolas"/>
            </a:endParaRPr>
          </a:p>
        </p:txBody>
      </p:sp>
      <p:sp>
        <p:nvSpPr>
          <p:cNvPr id="860" name="Google Shape;860;p87"/>
          <p:cNvSpPr txBox="1"/>
          <p:nvPr/>
        </p:nvSpPr>
        <p:spPr>
          <a:xfrm>
            <a:off x="41400" y="3729975"/>
            <a:ext cx="12109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rgbClr val="ABABAB"/>
                </a:solidFill>
                <a:latin typeface="Consolas"/>
                <a:ea typeface="Consolas"/>
                <a:cs typeface="Consolas"/>
                <a:sym typeface="Consolas"/>
              </a:rPr>
              <a:t>v12 = RpcBindingSetAuthInfoW(Binding, v19, </a:t>
            </a:r>
            <a:r>
              <a:rPr lang="en-GB" sz="2000">
                <a:solidFill>
                  <a:schemeClr val="lt2"/>
                </a:solidFill>
                <a:latin typeface="Consolas"/>
                <a:ea typeface="Consolas"/>
                <a:cs typeface="Consolas"/>
                <a:sym typeface="Consolas"/>
              </a:rPr>
              <a:t>6u</a:t>
            </a:r>
            <a:r>
              <a:rPr lang="en-GB" sz="2000">
                <a:solidFill>
                  <a:srgbClr val="ABABAB"/>
                </a:solidFill>
                <a:latin typeface="Consolas"/>
                <a:ea typeface="Consolas"/>
                <a:cs typeface="Consolas"/>
                <a:sym typeface="Consolas"/>
              </a:rPr>
              <a:t>, 9u, AuthzSvc, (unsigned int)AuthzSvc);</a:t>
            </a:r>
            <a:endParaRPr sz="2000">
              <a:solidFill>
                <a:srgbClr val="ABABAB"/>
              </a:solidFill>
              <a:latin typeface="Consolas"/>
              <a:ea typeface="Consolas"/>
              <a:cs typeface="Consolas"/>
              <a:sym typeface="Consola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88"/>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Why Is It Special?</a:t>
            </a:r>
            <a:endParaRPr/>
          </a:p>
        </p:txBody>
      </p:sp>
      <p:sp>
        <p:nvSpPr>
          <p:cNvPr id="867" name="Google Shape;867;p88"/>
          <p:cNvSpPr txBox="1"/>
          <p:nvPr/>
        </p:nvSpPr>
        <p:spPr>
          <a:xfrm>
            <a:off x="41400" y="1801075"/>
            <a:ext cx="12109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rgbClr val="ABABAB"/>
                </a:solidFill>
                <a:latin typeface="Consolas"/>
                <a:ea typeface="Consolas"/>
                <a:cs typeface="Consolas"/>
                <a:sym typeface="Consolas"/>
              </a:rPr>
              <a:t>v12 = RpcBindingSetAuthInfoA(Binding, (RPC_CSTR)&amp;ServerPrincName, </a:t>
            </a:r>
            <a:r>
              <a:rPr lang="en-GB" sz="2000">
                <a:solidFill>
                  <a:schemeClr val="lt2"/>
                </a:solidFill>
                <a:latin typeface="Consolas"/>
                <a:ea typeface="Consolas"/>
                <a:cs typeface="Consolas"/>
                <a:sym typeface="Consolas"/>
              </a:rPr>
              <a:t>2u</a:t>
            </a:r>
            <a:r>
              <a:rPr lang="en-GB" sz="2000">
                <a:solidFill>
                  <a:srgbClr val="ABABAB"/>
                </a:solidFill>
                <a:latin typeface="Consolas"/>
                <a:ea typeface="Consolas"/>
                <a:cs typeface="Consolas"/>
                <a:sym typeface="Consolas"/>
              </a:rPr>
              <a:t>, 0xAu, 0i64, 0);</a:t>
            </a:r>
            <a:endParaRPr sz="2000">
              <a:solidFill>
                <a:srgbClr val="ABABAB"/>
              </a:solidFill>
              <a:latin typeface="Consolas"/>
              <a:ea typeface="Consolas"/>
              <a:cs typeface="Consolas"/>
              <a:sym typeface="Consolas"/>
            </a:endParaRPr>
          </a:p>
        </p:txBody>
      </p:sp>
      <p:sp>
        <p:nvSpPr>
          <p:cNvPr id="868" name="Google Shape;868;p88"/>
          <p:cNvSpPr txBox="1"/>
          <p:nvPr/>
        </p:nvSpPr>
        <p:spPr>
          <a:xfrm>
            <a:off x="41400" y="3729975"/>
            <a:ext cx="12109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rgbClr val="ABABAB"/>
                </a:solidFill>
                <a:latin typeface="Consolas"/>
                <a:ea typeface="Consolas"/>
                <a:cs typeface="Consolas"/>
                <a:sym typeface="Consolas"/>
              </a:rPr>
              <a:t>v12 = RpcBindingSetAuthInfoW(Binding, v19, </a:t>
            </a:r>
            <a:r>
              <a:rPr lang="en-GB" sz="2000">
                <a:solidFill>
                  <a:schemeClr val="lt2"/>
                </a:solidFill>
                <a:latin typeface="Consolas"/>
                <a:ea typeface="Consolas"/>
                <a:cs typeface="Consolas"/>
                <a:sym typeface="Consolas"/>
              </a:rPr>
              <a:t>6u</a:t>
            </a:r>
            <a:r>
              <a:rPr lang="en-GB" sz="2000">
                <a:solidFill>
                  <a:srgbClr val="ABABAB"/>
                </a:solidFill>
                <a:latin typeface="Consolas"/>
                <a:ea typeface="Consolas"/>
                <a:cs typeface="Consolas"/>
                <a:sym typeface="Consolas"/>
              </a:rPr>
              <a:t>, 9u, AuthzSvc, (unsigned int)AuthzSvc);</a:t>
            </a:r>
            <a:endParaRPr sz="2000">
              <a:solidFill>
                <a:srgbClr val="ABABAB"/>
              </a:solidFill>
              <a:latin typeface="Consolas"/>
              <a:ea typeface="Consolas"/>
              <a:cs typeface="Consolas"/>
              <a:sym typeface="Consolas"/>
            </a:endParaRPr>
          </a:p>
        </p:txBody>
      </p:sp>
      <p:sp>
        <p:nvSpPr>
          <p:cNvPr id="869" name="Google Shape;869;p88"/>
          <p:cNvSpPr txBox="1"/>
          <p:nvPr/>
        </p:nvSpPr>
        <p:spPr>
          <a:xfrm>
            <a:off x="5841275" y="2819150"/>
            <a:ext cx="4726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chemeClr val="lt2"/>
                </a:solidFill>
              </a:rPr>
              <a:t>RPC_C_AUTHN_LEVEL_CONNECT</a:t>
            </a:r>
            <a:endParaRPr sz="2000">
              <a:solidFill>
                <a:schemeClr val="lt2"/>
              </a:solidFill>
            </a:endParaRPr>
          </a:p>
        </p:txBody>
      </p:sp>
      <p:cxnSp>
        <p:nvCxnSpPr>
          <p:cNvPr id="870" name="Google Shape;870;p88"/>
          <p:cNvCxnSpPr>
            <a:stCxn id="869" idx="0"/>
          </p:cNvCxnSpPr>
          <p:nvPr/>
        </p:nvCxnSpPr>
        <p:spPr>
          <a:xfrm flipH="1" rot="10800000">
            <a:off x="8204375" y="2190050"/>
            <a:ext cx="1129500" cy="629100"/>
          </a:xfrm>
          <a:prstGeom prst="straightConnector1">
            <a:avLst/>
          </a:prstGeom>
          <a:noFill/>
          <a:ln cap="flat" cmpd="sng" w="9525">
            <a:solidFill>
              <a:schemeClr val="lt2"/>
            </a:solidFill>
            <a:prstDash val="solid"/>
            <a:round/>
            <a:headEnd len="med" w="med" type="none"/>
            <a:tailEnd len="med" w="med" type="triangle"/>
          </a:ln>
        </p:spPr>
      </p:cxnSp>
      <p:sp>
        <p:nvSpPr>
          <p:cNvPr id="871" name="Google Shape;871;p88"/>
          <p:cNvSpPr txBox="1"/>
          <p:nvPr/>
        </p:nvSpPr>
        <p:spPr>
          <a:xfrm>
            <a:off x="3406000" y="4821800"/>
            <a:ext cx="4868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chemeClr val="lt2"/>
                </a:solidFill>
              </a:rPr>
              <a:t>RPC_C_AUTHN_LEVEL_PKT_PRIVACY</a:t>
            </a:r>
            <a:endParaRPr sz="2000">
              <a:solidFill>
                <a:schemeClr val="lt2"/>
              </a:solidFill>
            </a:endParaRPr>
          </a:p>
        </p:txBody>
      </p:sp>
      <p:cxnSp>
        <p:nvCxnSpPr>
          <p:cNvPr id="872" name="Google Shape;872;p88"/>
          <p:cNvCxnSpPr>
            <a:stCxn id="871" idx="0"/>
            <a:endCxn id="868" idx="2"/>
          </p:cNvCxnSpPr>
          <p:nvPr/>
        </p:nvCxnSpPr>
        <p:spPr>
          <a:xfrm flipH="1" rot="10800000">
            <a:off x="5840350" y="4222700"/>
            <a:ext cx="255600" cy="599100"/>
          </a:xfrm>
          <a:prstGeom prst="straightConnector1">
            <a:avLst/>
          </a:prstGeom>
          <a:noFill/>
          <a:ln cap="flat" cmpd="sng" w="9525">
            <a:solidFill>
              <a:schemeClr val="lt2"/>
            </a:solidFill>
            <a:prstDash val="solid"/>
            <a:round/>
            <a:headEnd len="med" w="med" type="non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89"/>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Callstack</a:t>
            </a:r>
            <a:endParaRPr/>
          </a:p>
        </p:txBody>
      </p:sp>
      <p:sp>
        <p:nvSpPr>
          <p:cNvPr id="879" name="Google Shape;879;p89"/>
          <p:cNvSpPr/>
          <p:nvPr/>
        </p:nvSpPr>
        <p:spPr>
          <a:xfrm>
            <a:off x="3226200" y="5669049"/>
            <a:ext cx="26412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RpcBindingSetAuthInfoA</a:t>
            </a:r>
            <a:endParaRPr/>
          </a:p>
        </p:txBody>
      </p:sp>
      <p:sp>
        <p:nvSpPr>
          <p:cNvPr id="880" name="Google Shape;880;p89"/>
          <p:cNvSpPr/>
          <p:nvPr/>
        </p:nvSpPr>
        <p:spPr>
          <a:xfrm>
            <a:off x="6324600" y="5669049"/>
            <a:ext cx="26412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RpcBindingSetAuthInfoW</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90"/>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Callstack</a:t>
            </a:r>
            <a:endParaRPr/>
          </a:p>
        </p:txBody>
      </p:sp>
      <p:sp>
        <p:nvSpPr>
          <p:cNvPr id="887" name="Google Shape;887;p90"/>
          <p:cNvSpPr/>
          <p:nvPr/>
        </p:nvSpPr>
        <p:spPr>
          <a:xfrm>
            <a:off x="3226200" y="5669049"/>
            <a:ext cx="26412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RpcBindingSetAuthInfoA</a:t>
            </a:r>
            <a:endParaRPr/>
          </a:p>
        </p:txBody>
      </p:sp>
      <p:sp>
        <p:nvSpPr>
          <p:cNvPr id="888" name="Google Shape;888;p90"/>
          <p:cNvSpPr/>
          <p:nvPr/>
        </p:nvSpPr>
        <p:spPr>
          <a:xfrm>
            <a:off x="6324600" y="5669049"/>
            <a:ext cx="26412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RpcBindingSetAuthInfoW</a:t>
            </a:r>
            <a:endParaRPr/>
          </a:p>
        </p:txBody>
      </p:sp>
      <p:sp>
        <p:nvSpPr>
          <p:cNvPr id="889" name="Google Shape;889;p90"/>
          <p:cNvSpPr/>
          <p:nvPr/>
        </p:nvSpPr>
        <p:spPr>
          <a:xfrm>
            <a:off x="5874750" y="4837925"/>
            <a:ext cx="442500" cy="5745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0" name="Google Shape;890;p90"/>
          <p:cNvSpPr/>
          <p:nvPr/>
        </p:nvSpPr>
        <p:spPr>
          <a:xfrm>
            <a:off x="4775400" y="4204775"/>
            <a:ext cx="26412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BaseBindToMachine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91"/>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Callstack</a:t>
            </a:r>
            <a:endParaRPr/>
          </a:p>
        </p:txBody>
      </p:sp>
      <p:sp>
        <p:nvSpPr>
          <p:cNvPr id="897" name="Google Shape;897;p91"/>
          <p:cNvSpPr/>
          <p:nvPr/>
        </p:nvSpPr>
        <p:spPr>
          <a:xfrm>
            <a:off x="3226200" y="5669049"/>
            <a:ext cx="26412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RpcBindingSetAuthInfoA</a:t>
            </a:r>
            <a:endParaRPr/>
          </a:p>
        </p:txBody>
      </p:sp>
      <p:sp>
        <p:nvSpPr>
          <p:cNvPr id="898" name="Google Shape;898;p91"/>
          <p:cNvSpPr/>
          <p:nvPr/>
        </p:nvSpPr>
        <p:spPr>
          <a:xfrm>
            <a:off x="6324600" y="5669049"/>
            <a:ext cx="26412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RpcBindingSetAuthInfoW</a:t>
            </a:r>
            <a:endParaRPr/>
          </a:p>
        </p:txBody>
      </p:sp>
      <p:sp>
        <p:nvSpPr>
          <p:cNvPr id="899" name="Google Shape;899;p91"/>
          <p:cNvSpPr/>
          <p:nvPr/>
        </p:nvSpPr>
        <p:spPr>
          <a:xfrm>
            <a:off x="5874750" y="4837925"/>
            <a:ext cx="442500" cy="5745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0" name="Google Shape;900;p91"/>
          <p:cNvSpPr/>
          <p:nvPr/>
        </p:nvSpPr>
        <p:spPr>
          <a:xfrm>
            <a:off x="4775400" y="4204775"/>
            <a:ext cx="26412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BaseBindToMachine</a:t>
            </a:r>
            <a:endParaRPr/>
          </a:p>
        </p:txBody>
      </p:sp>
      <p:sp>
        <p:nvSpPr>
          <p:cNvPr id="901" name="Google Shape;901;p91"/>
          <p:cNvSpPr/>
          <p:nvPr/>
        </p:nvSpPr>
        <p:spPr>
          <a:xfrm>
            <a:off x="4775400" y="2877625"/>
            <a:ext cx="26412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RegConnectRegistryExW</a:t>
            </a:r>
            <a:endParaRPr/>
          </a:p>
        </p:txBody>
      </p:sp>
      <p:sp>
        <p:nvSpPr>
          <p:cNvPr id="902" name="Google Shape;902;p91"/>
          <p:cNvSpPr/>
          <p:nvPr/>
        </p:nvSpPr>
        <p:spPr>
          <a:xfrm>
            <a:off x="5874750" y="3494325"/>
            <a:ext cx="442500" cy="5745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92"/>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Callstack</a:t>
            </a:r>
            <a:endParaRPr/>
          </a:p>
        </p:txBody>
      </p:sp>
      <p:sp>
        <p:nvSpPr>
          <p:cNvPr id="909" name="Google Shape;909;p92"/>
          <p:cNvSpPr/>
          <p:nvPr/>
        </p:nvSpPr>
        <p:spPr>
          <a:xfrm>
            <a:off x="3226200" y="5669049"/>
            <a:ext cx="26412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t>RpcBindingSetAuthInfoA</a:t>
            </a:r>
            <a:endParaRPr sz="1600"/>
          </a:p>
        </p:txBody>
      </p:sp>
      <p:sp>
        <p:nvSpPr>
          <p:cNvPr id="910" name="Google Shape;910;p92"/>
          <p:cNvSpPr/>
          <p:nvPr/>
        </p:nvSpPr>
        <p:spPr>
          <a:xfrm>
            <a:off x="6324600" y="5669049"/>
            <a:ext cx="26412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t>RpcBindingSetAuthInfoW</a:t>
            </a:r>
            <a:endParaRPr sz="1600"/>
          </a:p>
        </p:txBody>
      </p:sp>
      <p:sp>
        <p:nvSpPr>
          <p:cNvPr id="911" name="Google Shape;911;p92"/>
          <p:cNvSpPr/>
          <p:nvPr/>
        </p:nvSpPr>
        <p:spPr>
          <a:xfrm>
            <a:off x="5874750" y="4837925"/>
            <a:ext cx="442500" cy="5745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2" name="Google Shape;912;p92"/>
          <p:cNvSpPr/>
          <p:nvPr/>
        </p:nvSpPr>
        <p:spPr>
          <a:xfrm>
            <a:off x="4775400" y="4204775"/>
            <a:ext cx="26412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t>BaseBindToMachine</a:t>
            </a:r>
            <a:endParaRPr sz="1600"/>
          </a:p>
        </p:txBody>
      </p:sp>
      <p:sp>
        <p:nvSpPr>
          <p:cNvPr id="913" name="Google Shape;913;p92"/>
          <p:cNvSpPr/>
          <p:nvPr/>
        </p:nvSpPr>
        <p:spPr>
          <a:xfrm>
            <a:off x="4775400" y="2877625"/>
            <a:ext cx="26412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t>RegConnectRegistryExW</a:t>
            </a:r>
            <a:endParaRPr sz="1600"/>
          </a:p>
        </p:txBody>
      </p:sp>
      <p:sp>
        <p:nvSpPr>
          <p:cNvPr id="914" name="Google Shape;914;p92"/>
          <p:cNvSpPr/>
          <p:nvPr/>
        </p:nvSpPr>
        <p:spPr>
          <a:xfrm>
            <a:off x="4775400" y="1442500"/>
            <a:ext cx="26412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t>RegConnectRegistryW</a:t>
            </a:r>
            <a:endParaRPr sz="1600"/>
          </a:p>
        </p:txBody>
      </p:sp>
      <p:sp>
        <p:nvSpPr>
          <p:cNvPr id="915" name="Google Shape;915;p92"/>
          <p:cNvSpPr/>
          <p:nvPr/>
        </p:nvSpPr>
        <p:spPr>
          <a:xfrm>
            <a:off x="5874750" y="3494325"/>
            <a:ext cx="442500" cy="5745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6" name="Google Shape;916;p92"/>
          <p:cNvSpPr/>
          <p:nvPr/>
        </p:nvSpPr>
        <p:spPr>
          <a:xfrm>
            <a:off x="5874750" y="2099200"/>
            <a:ext cx="442500" cy="5745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93"/>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Transport Fallback</a:t>
            </a:r>
            <a:endParaRPr/>
          </a:p>
        </p:txBody>
      </p:sp>
      <p:pic>
        <p:nvPicPr>
          <p:cNvPr id="923" name="Google Shape;923;p93"/>
          <p:cNvPicPr preferRelativeResize="0"/>
          <p:nvPr/>
        </p:nvPicPr>
        <p:blipFill rotWithShape="1">
          <a:blip r:embed="rId3">
            <a:alphaModFix/>
          </a:blip>
          <a:srcRect b="991" l="0" r="0" t="873"/>
          <a:stretch/>
        </p:blipFill>
        <p:spPr>
          <a:xfrm>
            <a:off x="152400" y="1555288"/>
            <a:ext cx="11887201" cy="37474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94"/>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Transport Fallback</a:t>
            </a:r>
            <a:endParaRPr/>
          </a:p>
        </p:txBody>
      </p:sp>
      <p:sp>
        <p:nvSpPr>
          <p:cNvPr id="930" name="Google Shape;930;p94"/>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t>Tries to connect via RPC over SMB (</a:t>
            </a:r>
            <a:r>
              <a:rPr lang="en-GB">
                <a:solidFill>
                  <a:schemeClr val="lt2"/>
                </a:solidFill>
              </a:rPr>
              <a:t>ncacn_np</a:t>
            </a:r>
            <a:r>
              <a:rPr lang="en-GB"/>
              <a:t>) — </a:t>
            </a:r>
            <a:r>
              <a:rPr lang="en-GB">
                <a:solidFill>
                  <a:schemeClr val="dk2"/>
                </a:solidFill>
              </a:rPr>
              <a:t>\PIPE\winreg</a:t>
            </a:r>
            <a:endParaRPr>
              <a:solidFill>
                <a:schemeClr val="dk2"/>
              </a:solidFill>
            </a:endParaRPr>
          </a:p>
          <a:p>
            <a:pPr indent="-349250" lvl="0" marL="457200" rtl="0" algn="l">
              <a:lnSpc>
                <a:spcPct val="150000"/>
              </a:lnSpc>
              <a:spcBef>
                <a:spcPts val="0"/>
              </a:spcBef>
              <a:spcAft>
                <a:spcPts val="0"/>
              </a:spcAft>
              <a:buClr>
                <a:schemeClr val="lt2"/>
              </a:buClr>
              <a:buSzPts val="1900"/>
              <a:buChar char="●"/>
            </a:pPr>
            <a:r>
              <a:rPr lang="en-GB"/>
              <a:t>On failure, tries to use other transport protocols:</a:t>
            </a:r>
            <a:endParaRPr/>
          </a:p>
          <a:p>
            <a:pPr indent="-330200" lvl="1" marL="914400" rtl="0" algn="l">
              <a:lnSpc>
                <a:spcPct val="150000"/>
              </a:lnSpc>
              <a:spcBef>
                <a:spcPts val="0"/>
              </a:spcBef>
              <a:spcAft>
                <a:spcPts val="0"/>
              </a:spcAft>
              <a:buSzPts val="1600"/>
              <a:buChar char="○"/>
            </a:pPr>
            <a:r>
              <a:rPr lang="en-GB"/>
              <a:t>SPX — </a:t>
            </a:r>
            <a:r>
              <a:rPr lang="en-GB">
                <a:solidFill>
                  <a:schemeClr val="lt2"/>
                </a:solidFill>
              </a:rPr>
              <a:t>ncacn_spx</a:t>
            </a:r>
            <a:endParaRPr>
              <a:solidFill>
                <a:schemeClr val="lt2"/>
              </a:solidFill>
            </a:endParaRPr>
          </a:p>
          <a:p>
            <a:pPr indent="-330200" lvl="1" marL="914400" rtl="0" algn="l">
              <a:lnSpc>
                <a:spcPct val="150000"/>
              </a:lnSpc>
              <a:spcBef>
                <a:spcPts val="0"/>
              </a:spcBef>
              <a:spcAft>
                <a:spcPts val="0"/>
              </a:spcAft>
              <a:buSzPts val="1600"/>
              <a:buChar char="○"/>
            </a:pPr>
            <a:r>
              <a:rPr lang="en-GB"/>
              <a:t>TCP — </a:t>
            </a:r>
            <a:r>
              <a:rPr lang="en-GB">
                <a:solidFill>
                  <a:schemeClr val="lt2"/>
                </a:solidFill>
              </a:rPr>
              <a:t>ncacn_ip_tcp</a:t>
            </a:r>
            <a:endParaRPr>
              <a:solidFill>
                <a:schemeClr val="lt2"/>
              </a:solidFill>
            </a:endParaRPr>
          </a:p>
          <a:p>
            <a:pPr indent="-330200" lvl="1" marL="914400" rtl="0" algn="l">
              <a:lnSpc>
                <a:spcPct val="150000"/>
              </a:lnSpc>
              <a:spcBef>
                <a:spcPts val="0"/>
              </a:spcBef>
              <a:spcAft>
                <a:spcPts val="0"/>
              </a:spcAft>
              <a:buSzPts val="1600"/>
              <a:buChar char="○"/>
            </a:pPr>
            <a:r>
              <a:rPr lang="en-GB"/>
              <a:t>NetBEUI — </a:t>
            </a:r>
            <a:r>
              <a:rPr lang="en-GB">
                <a:solidFill>
                  <a:schemeClr val="lt2"/>
                </a:solidFill>
              </a:rPr>
              <a:t>ncacn_nb_nb</a:t>
            </a:r>
            <a:endParaRPr>
              <a:solidFill>
                <a:schemeClr val="lt2"/>
              </a:solidFill>
            </a:endParaRPr>
          </a:p>
          <a:p>
            <a:pPr indent="-330200" lvl="1" marL="914400" rtl="0" algn="l">
              <a:lnSpc>
                <a:spcPct val="150000"/>
              </a:lnSpc>
              <a:spcBef>
                <a:spcPts val="0"/>
              </a:spcBef>
              <a:spcAft>
                <a:spcPts val="0"/>
              </a:spcAft>
              <a:buSzPts val="1600"/>
              <a:buChar char="○"/>
            </a:pPr>
            <a:r>
              <a:rPr lang="en-GB"/>
              <a:t>NetBIOS — </a:t>
            </a:r>
            <a:r>
              <a:rPr lang="en-GB">
                <a:solidFill>
                  <a:schemeClr val="lt2"/>
                </a:solidFill>
              </a:rPr>
              <a:t>ncacn_nb_tcp</a:t>
            </a:r>
            <a:endParaRPr>
              <a:solidFill>
                <a:schemeClr val="lt2"/>
              </a:solidFill>
            </a:endParaRPr>
          </a:p>
          <a:p>
            <a:pPr indent="-330200" lvl="1" marL="914400" rtl="0" algn="l">
              <a:lnSpc>
                <a:spcPct val="150000"/>
              </a:lnSpc>
              <a:spcBef>
                <a:spcPts val="0"/>
              </a:spcBef>
              <a:spcAft>
                <a:spcPts val="0"/>
              </a:spcAft>
              <a:buSzPts val="1600"/>
              <a:buChar char="○"/>
            </a:pPr>
            <a:r>
              <a:rPr lang="en-GB"/>
              <a:t>IPX — </a:t>
            </a:r>
            <a:r>
              <a:rPr lang="en-GB">
                <a:solidFill>
                  <a:schemeClr val="lt2"/>
                </a:solidFill>
              </a:rPr>
              <a:t>ncacn_nb_ipx</a:t>
            </a:r>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 RPC Client-Server Model</a:t>
            </a:r>
            <a:endParaRPr/>
          </a:p>
        </p:txBody>
      </p:sp>
      <p:sp>
        <p:nvSpPr>
          <p:cNvPr id="181" name="Google Shape;181;p32"/>
          <p:cNvSpPr/>
          <p:nvPr/>
        </p:nvSpPr>
        <p:spPr>
          <a:xfrm>
            <a:off x="6877038"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182" name="Google Shape;182;p32"/>
          <p:cNvSpPr/>
          <p:nvPr/>
        </p:nvSpPr>
        <p:spPr>
          <a:xfrm>
            <a:off x="6877038"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cxnSp>
        <p:nvCxnSpPr>
          <p:cNvPr id="183" name="Google Shape;183;p32"/>
          <p:cNvCxnSpPr>
            <a:stCxn id="182" idx="0"/>
            <a:endCxn id="181" idx="2"/>
          </p:cNvCxnSpPr>
          <p:nvPr/>
        </p:nvCxnSpPr>
        <p:spPr>
          <a:xfrm rot="10800000">
            <a:off x="8060088" y="3096988"/>
            <a:ext cx="0" cy="1496100"/>
          </a:xfrm>
          <a:prstGeom prst="straightConnector1">
            <a:avLst/>
          </a:prstGeom>
          <a:noFill/>
          <a:ln cap="flat" cmpd="sng" w="28575">
            <a:solidFill>
              <a:schemeClr val="dk2"/>
            </a:solidFill>
            <a:prstDash val="solid"/>
            <a:round/>
            <a:headEnd len="med" w="med" type="none"/>
            <a:tailEnd len="med" w="med" type="triangle"/>
          </a:ln>
        </p:spPr>
      </p:cxnSp>
      <p:sp>
        <p:nvSpPr>
          <p:cNvPr id="184" name="Google Shape;184;p32"/>
          <p:cNvSpPr txBox="1"/>
          <p:nvPr/>
        </p:nvSpPr>
        <p:spPr>
          <a:xfrm>
            <a:off x="7219600" y="3644925"/>
            <a:ext cx="16809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Consolas"/>
                <a:ea typeface="Consolas"/>
                <a:cs typeface="Consolas"/>
                <a:sym typeface="Consolas"/>
              </a:rPr>
              <a:t>Foo(5, “Hello”)</a:t>
            </a:r>
            <a:endParaRPr>
              <a:solidFill>
                <a:schemeClr val="lt1"/>
              </a:solidFill>
              <a:latin typeface="Consolas"/>
              <a:ea typeface="Consolas"/>
              <a:cs typeface="Consolas"/>
              <a:sym typeface="Consola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95"/>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Transport Fallback</a:t>
            </a:r>
            <a:endParaRPr/>
          </a:p>
        </p:txBody>
      </p:sp>
      <p:sp>
        <p:nvSpPr>
          <p:cNvPr id="937" name="Google Shape;937;p95"/>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t>Tries to connect via RPC over SMB (</a:t>
            </a:r>
            <a:r>
              <a:rPr lang="en-GB">
                <a:solidFill>
                  <a:schemeClr val="lt2"/>
                </a:solidFill>
              </a:rPr>
              <a:t>ncacn_np</a:t>
            </a:r>
            <a:r>
              <a:rPr lang="en-GB"/>
              <a:t>) — </a:t>
            </a:r>
            <a:r>
              <a:rPr lang="en-GB">
                <a:solidFill>
                  <a:schemeClr val="dk2"/>
                </a:solidFill>
              </a:rPr>
              <a:t>\PIPE\winreg</a:t>
            </a:r>
            <a:endParaRPr>
              <a:solidFill>
                <a:schemeClr val="dk2"/>
              </a:solidFill>
            </a:endParaRPr>
          </a:p>
          <a:p>
            <a:pPr indent="-349250" lvl="0" marL="457200" rtl="0" algn="l">
              <a:lnSpc>
                <a:spcPct val="150000"/>
              </a:lnSpc>
              <a:spcBef>
                <a:spcPts val="0"/>
              </a:spcBef>
              <a:spcAft>
                <a:spcPts val="0"/>
              </a:spcAft>
              <a:buClr>
                <a:schemeClr val="lt2"/>
              </a:buClr>
              <a:buSzPts val="1900"/>
              <a:buChar char="●"/>
            </a:pPr>
            <a:r>
              <a:rPr lang="en-GB"/>
              <a:t>On failure, tries to use other transport protocols:</a:t>
            </a:r>
            <a:endParaRPr/>
          </a:p>
          <a:p>
            <a:pPr indent="-330200" lvl="1" marL="914400" rtl="0" algn="l">
              <a:lnSpc>
                <a:spcPct val="150000"/>
              </a:lnSpc>
              <a:spcBef>
                <a:spcPts val="0"/>
              </a:spcBef>
              <a:spcAft>
                <a:spcPts val="0"/>
              </a:spcAft>
              <a:buSzPts val="1600"/>
              <a:buChar char="○"/>
            </a:pPr>
            <a:r>
              <a:rPr lang="en-GB"/>
              <a:t>SPX — </a:t>
            </a:r>
            <a:r>
              <a:rPr lang="en-GB">
                <a:solidFill>
                  <a:schemeClr val="lt2"/>
                </a:solidFill>
              </a:rPr>
              <a:t>ncacn_spx </a:t>
            </a:r>
            <a:r>
              <a:rPr lang="en-GB">
                <a:solidFill>
                  <a:schemeClr val="accent1"/>
                </a:solidFill>
              </a:rPr>
              <a:t>OBSOLETE</a:t>
            </a:r>
            <a:endParaRPr>
              <a:solidFill>
                <a:schemeClr val="accent1"/>
              </a:solidFill>
            </a:endParaRPr>
          </a:p>
          <a:p>
            <a:pPr indent="-330200" lvl="1" marL="914400" rtl="0" algn="l">
              <a:lnSpc>
                <a:spcPct val="150000"/>
              </a:lnSpc>
              <a:spcBef>
                <a:spcPts val="0"/>
              </a:spcBef>
              <a:spcAft>
                <a:spcPts val="0"/>
              </a:spcAft>
              <a:buSzPts val="1600"/>
              <a:buChar char="○"/>
            </a:pPr>
            <a:r>
              <a:rPr lang="en-GB"/>
              <a:t>TCP — </a:t>
            </a:r>
            <a:r>
              <a:rPr lang="en-GB">
                <a:solidFill>
                  <a:schemeClr val="lt2"/>
                </a:solidFill>
              </a:rPr>
              <a:t>ncacn_ip_tcp</a:t>
            </a:r>
            <a:endParaRPr>
              <a:solidFill>
                <a:schemeClr val="lt2"/>
              </a:solidFill>
            </a:endParaRPr>
          </a:p>
          <a:p>
            <a:pPr indent="-330200" lvl="1" marL="914400" rtl="0" algn="l">
              <a:lnSpc>
                <a:spcPct val="150000"/>
              </a:lnSpc>
              <a:spcBef>
                <a:spcPts val="0"/>
              </a:spcBef>
              <a:spcAft>
                <a:spcPts val="0"/>
              </a:spcAft>
              <a:buSzPts val="1600"/>
              <a:buChar char="○"/>
            </a:pPr>
            <a:r>
              <a:rPr lang="en-GB"/>
              <a:t>NetBEUI — </a:t>
            </a:r>
            <a:r>
              <a:rPr lang="en-GB">
                <a:solidFill>
                  <a:schemeClr val="lt2"/>
                </a:solidFill>
              </a:rPr>
              <a:t>ncacn_nb_nb </a:t>
            </a:r>
            <a:r>
              <a:rPr lang="en-GB">
                <a:solidFill>
                  <a:schemeClr val="accent1"/>
                </a:solidFill>
              </a:rPr>
              <a:t>OBSOLETE</a:t>
            </a:r>
            <a:endParaRPr>
              <a:solidFill>
                <a:schemeClr val="lt2"/>
              </a:solidFill>
            </a:endParaRPr>
          </a:p>
          <a:p>
            <a:pPr indent="-330200" lvl="1" marL="914400" rtl="0" algn="l">
              <a:lnSpc>
                <a:spcPct val="150000"/>
              </a:lnSpc>
              <a:spcBef>
                <a:spcPts val="0"/>
              </a:spcBef>
              <a:spcAft>
                <a:spcPts val="0"/>
              </a:spcAft>
              <a:buSzPts val="1600"/>
              <a:buChar char="○"/>
            </a:pPr>
            <a:r>
              <a:rPr lang="en-GB"/>
              <a:t>NetBIOS — </a:t>
            </a:r>
            <a:r>
              <a:rPr lang="en-GB">
                <a:solidFill>
                  <a:schemeClr val="lt2"/>
                </a:solidFill>
              </a:rPr>
              <a:t>ncacn_nb_tcp </a:t>
            </a:r>
            <a:r>
              <a:rPr lang="en-GB">
                <a:solidFill>
                  <a:schemeClr val="accent1"/>
                </a:solidFill>
              </a:rPr>
              <a:t>OBSOLETE</a:t>
            </a:r>
            <a:endParaRPr>
              <a:solidFill>
                <a:schemeClr val="lt2"/>
              </a:solidFill>
            </a:endParaRPr>
          </a:p>
          <a:p>
            <a:pPr indent="-330200" lvl="1" marL="914400" rtl="0" algn="l">
              <a:lnSpc>
                <a:spcPct val="150000"/>
              </a:lnSpc>
              <a:spcBef>
                <a:spcPts val="0"/>
              </a:spcBef>
              <a:spcAft>
                <a:spcPts val="0"/>
              </a:spcAft>
              <a:buSzPts val="1600"/>
              <a:buChar char="○"/>
            </a:pPr>
            <a:r>
              <a:rPr lang="en-GB"/>
              <a:t>IPX — </a:t>
            </a:r>
            <a:r>
              <a:rPr lang="en-GB">
                <a:solidFill>
                  <a:schemeClr val="lt2"/>
                </a:solidFill>
              </a:rPr>
              <a:t>ncacn_nb_ipx </a:t>
            </a:r>
            <a:r>
              <a:rPr lang="en-GB">
                <a:solidFill>
                  <a:schemeClr val="accent1"/>
                </a:solidFill>
              </a:rPr>
              <a:t>OBSOLETE</a:t>
            </a:r>
            <a:endParaRPr>
              <a:solidFill>
                <a:schemeClr val="accent1"/>
              </a:solidFill>
            </a:endParaRPr>
          </a:p>
          <a:p>
            <a:pPr indent="0" lvl="0" marL="0" rtl="0" algn="l">
              <a:lnSpc>
                <a:spcPct val="150000"/>
              </a:lnSpc>
              <a:spcBef>
                <a:spcPts val="500"/>
              </a:spcBef>
              <a:spcAft>
                <a:spcPts val="0"/>
              </a:spcAft>
              <a:buNone/>
            </a:pPr>
            <a:r>
              <a:t/>
            </a:r>
            <a:endParaRPr/>
          </a:p>
          <a:p>
            <a:pPr indent="457200" lvl="0" marL="914400" rtl="0" algn="ctr">
              <a:lnSpc>
                <a:spcPct val="150000"/>
              </a:lnSpc>
              <a:spcBef>
                <a:spcPts val="500"/>
              </a:spcBef>
              <a:spcAft>
                <a:spcPts val="0"/>
              </a:spcAft>
              <a:buNone/>
            </a:pPr>
            <a:r>
              <a:t/>
            </a:r>
            <a:endParaRPr b="1">
              <a:solidFill>
                <a:schemeClr val="lt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96"/>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Transport Fallback</a:t>
            </a:r>
            <a:endParaRPr/>
          </a:p>
        </p:txBody>
      </p:sp>
      <p:sp>
        <p:nvSpPr>
          <p:cNvPr id="944" name="Google Shape;944;p96"/>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t>Tries to connect via RPC over SMB (</a:t>
            </a:r>
            <a:r>
              <a:rPr lang="en-GB">
                <a:solidFill>
                  <a:schemeClr val="lt2"/>
                </a:solidFill>
              </a:rPr>
              <a:t>ncacn_np</a:t>
            </a:r>
            <a:r>
              <a:rPr lang="en-GB"/>
              <a:t>) — </a:t>
            </a:r>
            <a:r>
              <a:rPr lang="en-GB">
                <a:solidFill>
                  <a:schemeClr val="dk2"/>
                </a:solidFill>
              </a:rPr>
              <a:t>\PIPE\winreg</a:t>
            </a:r>
            <a:endParaRPr>
              <a:solidFill>
                <a:schemeClr val="dk2"/>
              </a:solidFill>
            </a:endParaRPr>
          </a:p>
          <a:p>
            <a:pPr indent="-349250" lvl="0" marL="457200" rtl="0" algn="l">
              <a:lnSpc>
                <a:spcPct val="150000"/>
              </a:lnSpc>
              <a:spcBef>
                <a:spcPts val="0"/>
              </a:spcBef>
              <a:spcAft>
                <a:spcPts val="0"/>
              </a:spcAft>
              <a:buClr>
                <a:schemeClr val="lt2"/>
              </a:buClr>
              <a:buSzPts val="1900"/>
              <a:buChar char="●"/>
            </a:pPr>
            <a:r>
              <a:rPr lang="en-GB"/>
              <a:t>On failure, tries to use other transport protocols:</a:t>
            </a:r>
            <a:endParaRPr/>
          </a:p>
          <a:p>
            <a:pPr indent="-330200" lvl="1" marL="914400" rtl="0" algn="l">
              <a:lnSpc>
                <a:spcPct val="150000"/>
              </a:lnSpc>
              <a:spcBef>
                <a:spcPts val="0"/>
              </a:spcBef>
              <a:spcAft>
                <a:spcPts val="0"/>
              </a:spcAft>
              <a:buSzPts val="1600"/>
              <a:buChar char="○"/>
            </a:pPr>
            <a:r>
              <a:rPr lang="en-GB"/>
              <a:t>SPX — </a:t>
            </a:r>
            <a:r>
              <a:rPr lang="en-GB">
                <a:solidFill>
                  <a:schemeClr val="lt2"/>
                </a:solidFill>
              </a:rPr>
              <a:t>ncacn_spx </a:t>
            </a:r>
            <a:r>
              <a:rPr lang="en-GB">
                <a:solidFill>
                  <a:schemeClr val="accent1"/>
                </a:solidFill>
              </a:rPr>
              <a:t>OBSOLETE</a:t>
            </a:r>
            <a:endParaRPr>
              <a:solidFill>
                <a:schemeClr val="accent1"/>
              </a:solidFill>
            </a:endParaRPr>
          </a:p>
          <a:p>
            <a:pPr indent="-330200" lvl="1" marL="914400" rtl="0" algn="l">
              <a:lnSpc>
                <a:spcPct val="150000"/>
              </a:lnSpc>
              <a:spcBef>
                <a:spcPts val="0"/>
              </a:spcBef>
              <a:spcAft>
                <a:spcPts val="0"/>
              </a:spcAft>
              <a:buSzPts val="1600"/>
              <a:buChar char="○"/>
            </a:pPr>
            <a:r>
              <a:rPr lang="en-GB"/>
              <a:t>TCP — </a:t>
            </a:r>
            <a:r>
              <a:rPr lang="en-GB">
                <a:solidFill>
                  <a:schemeClr val="lt2"/>
                </a:solidFill>
              </a:rPr>
              <a:t>ncacn_ip_tcp</a:t>
            </a:r>
            <a:endParaRPr>
              <a:solidFill>
                <a:schemeClr val="lt2"/>
              </a:solidFill>
            </a:endParaRPr>
          </a:p>
          <a:p>
            <a:pPr indent="-330200" lvl="1" marL="914400" rtl="0" algn="l">
              <a:lnSpc>
                <a:spcPct val="150000"/>
              </a:lnSpc>
              <a:spcBef>
                <a:spcPts val="0"/>
              </a:spcBef>
              <a:spcAft>
                <a:spcPts val="0"/>
              </a:spcAft>
              <a:buSzPts val="1600"/>
              <a:buChar char="○"/>
            </a:pPr>
            <a:r>
              <a:rPr lang="en-GB"/>
              <a:t>NetBEUI — </a:t>
            </a:r>
            <a:r>
              <a:rPr lang="en-GB">
                <a:solidFill>
                  <a:schemeClr val="lt2"/>
                </a:solidFill>
              </a:rPr>
              <a:t>ncacn_nb_nb </a:t>
            </a:r>
            <a:r>
              <a:rPr lang="en-GB">
                <a:solidFill>
                  <a:schemeClr val="accent1"/>
                </a:solidFill>
              </a:rPr>
              <a:t>OBSOLETE</a:t>
            </a:r>
            <a:endParaRPr>
              <a:solidFill>
                <a:schemeClr val="lt2"/>
              </a:solidFill>
            </a:endParaRPr>
          </a:p>
          <a:p>
            <a:pPr indent="-330200" lvl="1" marL="914400" rtl="0" algn="l">
              <a:lnSpc>
                <a:spcPct val="150000"/>
              </a:lnSpc>
              <a:spcBef>
                <a:spcPts val="0"/>
              </a:spcBef>
              <a:spcAft>
                <a:spcPts val="0"/>
              </a:spcAft>
              <a:buSzPts val="1600"/>
              <a:buChar char="○"/>
            </a:pPr>
            <a:r>
              <a:rPr lang="en-GB"/>
              <a:t>NetBIOS — </a:t>
            </a:r>
            <a:r>
              <a:rPr lang="en-GB">
                <a:solidFill>
                  <a:schemeClr val="lt2"/>
                </a:solidFill>
              </a:rPr>
              <a:t>ncacn_nb_tcp </a:t>
            </a:r>
            <a:r>
              <a:rPr lang="en-GB">
                <a:solidFill>
                  <a:schemeClr val="accent1"/>
                </a:solidFill>
              </a:rPr>
              <a:t>OBSOLETE</a:t>
            </a:r>
            <a:endParaRPr>
              <a:solidFill>
                <a:schemeClr val="lt2"/>
              </a:solidFill>
            </a:endParaRPr>
          </a:p>
          <a:p>
            <a:pPr indent="-330200" lvl="1" marL="914400" rtl="0" algn="l">
              <a:lnSpc>
                <a:spcPct val="150000"/>
              </a:lnSpc>
              <a:spcBef>
                <a:spcPts val="0"/>
              </a:spcBef>
              <a:spcAft>
                <a:spcPts val="0"/>
              </a:spcAft>
              <a:buSzPts val="1600"/>
              <a:buChar char="○"/>
            </a:pPr>
            <a:r>
              <a:rPr lang="en-GB"/>
              <a:t>IPX — </a:t>
            </a:r>
            <a:r>
              <a:rPr lang="en-GB">
                <a:solidFill>
                  <a:schemeClr val="lt2"/>
                </a:solidFill>
              </a:rPr>
              <a:t>ncacn_nb_ipx </a:t>
            </a:r>
            <a:r>
              <a:rPr lang="en-GB">
                <a:solidFill>
                  <a:schemeClr val="accent1"/>
                </a:solidFill>
              </a:rPr>
              <a:t>OBSOLETE</a:t>
            </a:r>
            <a:endParaRPr>
              <a:solidFill>
                <a:schemeClr val="accent1"/>
              </a:solidFill>
            </a:endParaRPr>
          </a:p>
          <a:p>
            <a:pPr indent="0" lvl="0" marL="0" rtl="0" algn="l">
              <a:lnSpc>
                <a:spcPct val="150000"/>
              </a:lnSpc>
              <a:spcBef>
                <a:spcPts val="500"/>
              </a:spcBef>
              <a:spcAft>
                <a:spcPts val="0"/>
              </a:spcAft>
              <a:buNone/>
            </a:pPr>
            <a:r>
              <a:t/>
            </a:r>
            <a:endParaRPr/>
          </a:p>
          <a:p>
            <a:pPr indent="0" lvl="0" marL="0" rtl="0" algn="ctr">
              <a:lnSpc>
                <a:spcPct val="150000"/>
              </a:lnSpc>
              <a:spcBef>
                <a:spcPts val="500"/>
              </a:spcBef>
              <a:spcAft>
                <a:spcPts val="0"/>
              </a:spcAft>
              <a:buNone/>
            </a:pPr>
            <a:r>
              <a:rPr b="1" lang="en-GB">
                <a:solidFill>
                  <a:schemeClr val="lt2"/>
                </a:solidFill>
              </a:rPr>
              <a:t>SMB transport is PKT_PRIVACY, fallbacks are CONNECT</a:t>
            </a:r>
            <a:endParaRPr b="1">
              <a:solidFill>
                <a:schemeClr val="lt2"/>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97"/>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Attack Chain</a:t>
            </a:r>
            <a:endParaRPr/>
          </a:p>
        </p:txBody>
      </p:sp>
      <p:grpSp>
        <p:nvGrpSpPr>
          <p:cNvPr id="951" name="Google Shape;951;p97"/>
          <p:cNvGrpSpPr/>
          <p:nvPr/>
        </p:nvGrpSpPr>
        <p:grpSpPr>
          <a:xfrm>
            <a:off x="2020025" y="1351950"/>
            <a:ext cx="8761550" cy="4664275"/>
            <a:chOff x="1968700" y="1553050"/>
            <a:chExt cx="8761550" cy="4664275"/>
          </a:xfrm>
        </p:grpSpPr>
        <p:sp>
          <p:nvSpPr>
            <p:cNvPr id="952" name="Google Shape;952;p97"/>
            <p:cNvSpPr txBox="1"/>
            <p:nvPr/>
          </p:nvSpPr>
          <p:spPr>
            <a:xfrm>
              <a:off x="1968700" y="1553050"/>
              <a:ext cx="12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2"/>
                  </a:solidFill>
                </a:rPr>
                <a:t>Client</a:t>
              </a:r>
              <a:endParaRPr sz="2800">
                <a:solidFill>
                  <a:schemeClr val="dk2"/>
                </a:solidFill>
              </a:endParaRPr>
            </a:p>
          </p:txBody>
        </p:sp>
        <p:sp>
          <p:nvSpPr>
            <p:cNvPr id="953" name="Google Shape;953;p97"/>
            <p:cNvSpPr txBox="1"/>
            <p:nvPr/>
          </p:nvSpPr>
          <p:spPr>
            <a:xfrm>
              <a:off x="9320550" y="1553050"/>
              <a:ext cx="1409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2"/>
                  </a:solidFill>
                </a:rPr>
                <a:t>Server</a:t>
              </a:r>
              <a:endParaRPr sz="2800">
                <a:solidFill>
                  <a:schemeClr val="lt2"/>
                </a:solidFill>
              </a:endParaRPr>
            </a:p>
          </p:txBody>
        </p:sp>
        <p:cxnSp>
          <p:nvCxnSpPr>
            <p:cNvPr id="954" name="Google Shape;954;p97"/>
            <p:cNvCxnSpPr/>
            <p:nvPr/>
          </p:nvCxnSpPr>
          <p:spPr>
            <a:xfrm flipH="1">
              <a:off x="2540200" y="2075100"/>
              <a:ext cx="57000" cy="4097100"/>
            </a:xfrm>
            <a:prstGeom prst="straightConnector1">
              <a:avLst/>
            </a:prstGeom>
            <a:noFill/>
            <a:ln cap="flat" cmpd="sng" w="9525">
              <a:solidFill>
                <a:schemeClr val="dk2"/>
              </a:solidFill>
              <a:prstDash val="solid"/>
              <a:round/>
              <a:headEnd len="med" w="med" type="none"/>
              <a:tailEnd len="med" w="med" type="none"/>
            </a:ln>
          </p:spPr>
        </p:cxnSp>
        <p:cxnSp>
          <p:nvCxnSpPr>
            <p:cNvPr id="955" name="Google Shape;955;p97"/>
            <p:cNvCxnSpPr/>
            <p:nvPr/>
          </p:nvCxnSpPr>
          <p:spPr>
            <a:xfrm flipH="1">
              <a:off x="9996900" y="2120225"/>
              <a:ext cx="57000" cy="4097100"/>
            </a:xfrm>
            <a:prstGeom prst="straightConnector1">
              <a:avLst/>
            </a:prstGeom>
            <a:noFill/>
            <a:ln cap="flat" cmpd="sng" w="9525">
              <a:solidFill>
                <a:schemeClr val="lt2"/>
              </a:solidFill>
              <a:prstDash val="solid"/>
              <a:round/>
              <a:headEnd len="med" w="med" type="none"/>
              <a:tailEnd len="med" w="med" type="none"/>
            </a:ln>
          </p:spPr>
        </p:cxnSp>
      </p:grpSp>
      <p:grpSp>
        <p:nvGrpSpPr>
          <p:cNvPr id="956" name="Google Shape;956;p97"/>
          <p:cNvGrpSpPr/>
          <p:nvPr/>
        </p:nvGrpSpPr>
        <p:grpSpPr>
          <a:xfrm>
            <a:off x="5720275" y="1351950"/>
            <a:ext cx="1545000" cy="4619150"/>
            <a:chOff x="1858950" y="1553050"/>
            <a:chExt cx="1545000" cy="4619150"/>
          </a:xfrm>
        </p:grpSpPr>
        <p:sp>
          <p:nvSpPr>
            <p:cNvPr id="957" name="Google Shape;957;p97"/>
            <p:cNvSpPr txBox="1"/>
            <p:nvPr/>
          </p:nvSpPr>
          <p:spPr>
            <a:xfrm>
              <a:off x="1858950" y="1553050"/>
              <a:ext cx="1545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accent1"/>
                  </a:solidFill>
                </a:rPr>
                <a:t>Attacker</a:t>
              </a:r>
              <a:endParaRPr sz="2800">
                <a:solidFill>
                  <a:schemeClr val="accent1"/>
                </a:solidFill>
              </a:endParaRPr>
            </a:p>
          </p:txBody>
        </p:sp>
        <p:cxnSp>
          <p:nvCxnSpPr>
            <p:cNvPr id="958" name="Google Shape;958;p97"/>
            <p:cNvCxnSpPr/>
            <p:nvPr/>
          </p:nvCxnSpPr>
          <p:spPr>
            <a:xfrm flipH="1">
              <a:off x="2540200" y="2075100"/>
              <a:ext cx="57000" cy="40971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98"/>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Attack Chain</a:t>
            </a:r>
            <a:endParaRPr/>
          </a:p>
        </p:txBody>
      </p:sp>
      <p:grpSp>
        <p:nvGrpSpPr>
          <p:cNvPr id="965" name="Google Shape;965;p98"/>
          <p:cNvGrpSpPr/>
          <p:nvPr/>
        </p:nvGrpSpPr>
        <p:grpSpPr>
          <a:xfrm>
            <a:off x="2020025" y="1351950"/>
            <a:ext cx="8761550" cy="4664275"/>
            <a:chOff x="1968700" y="1553050"/>
            <a:chExt cx="8761550" cy="4664275"/>
          </a:xfrm>
        </p:grpSpPr>
        <p:sp>
          <p:nvSpPr>
            <p:cNvPr id="966" name="Google Shape;966;p98"/>
            <p:cNvSpPr txBox="1"/>
            <p:nvPr/>
          </p:nvSpPr>
          <p:spPr>
            <a:xfrm>
              <a:off x="1968700" y="1553050"/>
              <a:ext cx="12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2"/>
                  </a:solidFill>
                </a:rPr>
                <a:t>Client</a:t>
              </a:r>
              <a:endParaRPr sz="2800">
                <a:solidFill>
                  <a:schemeClr val="dk2"/>
                </a:solidFill>
              </a:endParaRPr>
            </a:p>
          </p:txBody>
        </p:sp>
        <p:sp>
          <p:nvSpPr>
            <p:cNvPr id="967" name="Google Shape;967;p98"/>
            <p:cNvSpPr txBox="1"/>
            <p:nvPr/>
          </p:nvSpPr>
          <p:spPr>
            <a:xfrm>
              <a:off x="9320550" y="1553050"/>
              <a:ext cx="1409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2"/>
                  </a:solidFill>
                </a:rPr>
                <a:t>Server</a:t>
              </a:r>
              <a:endParaRPr sz="2800">
                <a:solidFill>
                  <a:schemeClr val="lt2"/>
                </a:solidFill>
              </a:endParaRPr>
            </a:p>
          </p:txBody>
        </p:sp>
        <p:cxnSp>
          <p:nvCxnSpPr>
            <p:cNvPr id="968" name="Google Shape;968;p98"/>
            <p:cNvCxnSpPr/>
            <p:nvPr/>
          </p:nvCxnSpPr>
          <p:spPr>
            <a:xfrm flipH="1">
              <a:off x="2540200" y="2075100"/>
              <a:ext cx="57000" cy="4097100"/>
            </a:xfrm>
            <a:prstGeom prst="straightConnector1">
              <a:avLst/>
            </a:prstGeom>
            <a:noFill/>
            <a:ln cap="flat" cmpd="sng" w="9525">
              <a:solidFill>
                <a:schemeClr val="dk2"/>
              </a:solidFill>
              <a:prstDash val="solid"/>
              <a:round/>
              <a:headEnd len="med" w="med" type="none"/>
              <a:tailEnd len="med" w="med" type="none"/>
            </a:ln>
          </p:spPr>
        </p:cxnSp>
        <p:cxnSp>
          <p:nvCxnSpPr>
            <p:cNvPr id="969" name="Google Shape;969;p98"/>
            <p:cNvCxnSpPr/>
            <p:nvPr/>
          </p:nvCxnSpPr>
          <p:spPr>
            <a:xfrm flipH="1">
              <a:off x="9996900" y="2120225"/>
              <a:ext cx="57000" cy="4097100"/>
            </a:xfrm>
            <a:prstGeom prst="straightConnector1">
              <a:avLst/>
            </a:prstGeom>
            <a:noFill/>
            <a:ln cap="flat" cmpd="sng" w="9525">
              <a:solidFill>
                <a:schemeClr val="lt2"/>
              </a:solidFill>
              <a:prstDash val="solid"/>
              <a:round/>
              <a:headEnd len="med" w="med" type="none"/>
              <a:tailEnd len="med" w="med" type="none"/>
            </a:ln>
          </p:spPr>
        </p:cxnSp>
      </p:grpSp>
      <p:grpSp>
        <p:nvGrpSpPr>
          <p:cNvPr id="970" name="Google Shape;970;p98"/>
          <p:cNvGrpSpPr/>
          <p:nvPr/>
        </p:nvGrpSpPr>
        <p:grpSpPr>
          <a:xfrm>
            <a:off x="5720275" y="1351950"/>
            <a:ext cx="1545000" cy="4619150"/>
            <a:chOff x="1858950" y="1553050"/>
            <a:chExt cx="1545000" cy="4619150"/>
          </a:xfrm>
        </p:grpSpPr>
        <p:sp>
          <p:nvSpPr>
            <p:cNvPr id="971" name="Google Shape;971;p98"/>
            <p:cNvSpPr txBox="1"/>
            <p:nvPr/>
          </p:nvSpPr>
          <p:spPr>
            <a:xfrm>
              <a:off x="1858950" y="1553050"/>
              <a:ext cx="1545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accent1"/>
                  </a:solidFill>
                </a:rPr>
                <a:t>Attacker</a:t>
              </a:r>
              <a:endParaRPr sz="2800">
                <a:solidFill>
                  <a:schemeClr val="accent1"/>
                </a:solidFill>
              </a:endParaRPr>
            </a:p>
          </p:txBody>
        </p:sp>
        <p:cxnSp>
          <p:nvCxnSpPr>
            <p:cNvPr id="972" name="Google Shape;972;p98"/>
            <p:cNvCxnSpPr/>
            <p:nvPr/>
          </p:nvCxnSpPr>
          <p:spPr>
            <a:xfrm flipH="1">
              <a:off x="2540200" y="2075100"/>
              <a:ext cx="57000" cy="4097100"/>
            </a:xfrm>
            <a:prstGeom prst="straightConnector1">
              <a:avLst/>
            </a:prstGeom>
            <a:noFill/>
            <a:ln cap="flat" cmpd="sng" w="9525">
              <a:solidFill>
                <a:schemeClr val="accent1"/>
              </a:solidFill>
              <a:prstDash val="solid"/>
              <a:round/>
              <a:headEnd len="med" w="med" type="none"/>
              <a:tailEnd len="med" w="med" type="none"/>
            </a:ln>
          </p:spPr>
        </p:cxnSp>
      </p:grpSp>
      <p:cxnSp>
        <p:nvCxnSpPr>
          <p:cNvPr id="973" name="Google Shape;973;p98"/>
          <p:cNvCxnSpPr/>
          <p:nvPr/>
        </p:nvCxnSpPr>
        <p:spPr>
          <a:xfrm>
            <a:off x="2661725" y="2131900"/>
            <a:ext cx="3767700" cy="639600"/>
          </a:xfrm>
          <a:prstGeom prst="straightConnector1">
            <a:avLst/>
          </a:prstGeom>
          <a:noFill/>
          <a:ln cap="flat" cmpd="sng" w="9525">
            <a:solidFill>
              <a:schemeClr val="dk2"/>
            </a:solidFill>
            <a:prstDash val="solid"/>
            <a:round/>
            <a:headEnd len="med" w="med" type="none"/>
            <a:tailEnd len="med" w="med" type="triangle"/>
          </a:ln>
        </p:spPr>
      </p:cxnSp>
      <p:sp>
        <p:nvSpPr>
          <p:cNvPr id="974" name="Google Shape;974;p98"/>
          <p:cNvSpPr txBox="1"/>
          <p:nvPr/>
        </p:nvSpPr>
        <p:spPr>
          <a:xfrm rot="635534">
            <a:off x="3297803" y="2026785"/>
            <a:ext cx="2348518" cy="49260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2"/>
                </a:solidFill>
              </a:rPr>
              <a:t>SMB: \PIPE\winreg</a:t>
            </a:r>
            <a:endParaRPr sz="2000">
              <a:solidFill>
                <a:schemeClr val="dk2"/>
              </a:solidFill>
            </a:endParaRPr>
          </a:p>
        </p:txBody>
      </p:sp>
      <p:cxnSp>
        <p:nvCxnSpPr>
          <p:cNvPr id="975" name="Google Shape;975;p98"/>
          <p:cNvCxnSpPr/>
          <p:nvPr/>
        </p:nvCxnSpPr>
        <p:spPr>
          <a:xfrm flipH="1">
            <a:off x="2668100" y="2860150"/>
            <a:ext cx="3761400" cy="246900"/>
          </a:xfrm>
          <a:prstGeom prst="straightConnector1">
            <a:avLst/>
          </a:prstGeom>
          <a:noFill/>
          <a:ln cap="flat" cmpd="sng" w="9525">
            <a:solidFill>
              <a:schemeClr val="accent1"/>
            </a:solidFill>
            <a:prstDash val="solid"/>
            <a:round/>
            <a:headEnd len="med" w="med" type="none"/>
            <a:tailEnd len="med" w="med" type="triangle"/>
          </a:ln>
        </p:spPr>
      </p:cxnSp>
      <p:sp>
        <p:nvSpPr>
          <p:cNvPr id="976" name="Google Shape;976;p98"/>
          <p:cNvSpPr txBox="1"/>
          <p:nvPr/>
        </p:nvSpPr>
        <p:spPr>
          <a:xfrm rot="-224863">
            <a:off x="3106433" y="2570163"/>
            <a:ext cx="2239790" cy="49244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accent1"/>
                </a:solidFill>
              </a:rPr>
              <a:t>SMB: No such file</a:t>
            </a:r>
            <a:endParaRPr sz="2000">
              <a:solidFill>
                <a:schemeClr val="accent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99"/>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Attack Chain</a:t>
            </a:r>
            <a:endParaRPr/>
          </a:p>
        </p:txBody>
      </p:sp>
      <p:grpSp>
        <p:nvGrpSpPr>
          <p:cNvPr id="983" name="Google Shape;983;p99"/>
          <p:cNvGrpSpPr/>
          <p:nvPr/>
        </p:nvGrpSpPr>
        <p:grpSpPr>
          <a:xfrm>
            <a:off x="2020025" y="1351950"/>
            <a:ext cx="8761550" cy="4664275"/>
            <a:chOff x="1968700" y="1553050"/>
            <a:chExt cx="8761550" cy="4664275"/>
          </a:xfrm>
        </p:grpSpPr>
        <p:sp>
          <p:nvSpPr>
            <p:cNvPr id="984" name="Google Shape;984;p99"/>
            <p:cNvSpPr txBox="1"/>
            <p:nvPr/>
          </p:nvSpPr>
          <p:spPr>
            <a:xfrm>
              <a:off x="1968700" y="1553050"/>
              <a:ext cx="12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2"/>
                  </a:solidFill>
                </a:rPr>
                <a:t>Client</a:t>
              </a:r>
              <a:endParaRPr sz="2800">
                <a:solidFill>
                  <a:schemeClr val="dk2"/>
                </a:solidFill>
              </a:endParaRPr>
            </a:p>
          </p:txBody>
        </p:sp>
        <p:sp>
          <p:nvSpPr>
            <p:cNvPr id="985" name="Google Shape;985;p99"/>
            <p:cNvSpPr txBox="1"/>
            <p:nvPr/>
          </p:nvSpPr>
          <p:spPr>
            <a:xfrm>
              <a:off x="9320550" y="1553050"/>
              <a:ext cx="1409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2"/>
                  </a:solidFill>
                </a:rPr>
                <a:t>Server</a:t>
              </a:r>
              <a:endParaRPr sz="2800">
                <a:solidFill>
                  <a:schemeClr val="lt2"/>
                </a:solidFill>
              </a:endParaRPr>
            </a:p>
          </p:txBody>
        </p:sp>
        <p:cxnSp>
          <p:nvCxnSpPr>
            <p:cNvPr id="986" name="Google Shape;986;p99"/>
            <p:cNvCxnSpPr/>
            <p:nvPr/>
          </p:nvCxnSpPr>
          <p:spPr>
            <a:xfrm flipH="1">
              <a:off x="2540200" y="2075100"/>
              <a:ext cx="57000" cy="4097100"/>
            </a:xfrm>
            <a:prstGeom prst="straightConnector1">
              <a:avLst/>
            </a:prstGeom>
            <a:noFill/>
            <a:ln cap="flat" cmpd="sng" w="9525">
              <a:solidFill>
                <a:schemeClr val="dk2"/>
              </a:solidFill>
              <a:prstDash val="solid"/>
              <a:round/>
              <a:headEnd len="med" w="med" type="none"/>
              <a:tailEnd len="med" w="med" type="none"/>
            </a:ln>
          </p:spPr>
        </p:cxnSp>
        <p:cxnSp>
          <p:nvCxnSpPr>
            <p:cNvPr id="987" name="Google Shape;987;p99"/>
            <p:cNvCxnSpPr/>
            <p:nvPr/>
          </p:nvCxnSpPr>
          <p:spPr>
            <a:xfrm flipH="1">
              <a:off x="9996900" y="2120225"/>
              <a:ext cx="57000" cy="4097100"/>
            </a:xfrm>
            <a:prstGeom prst="straightConnector1">
              <a:avLst/>
            </a:prstGeom>
            <a:noFill/>
            <a:ln cap="flat" cmpd="sng" w="9525">
              <a:solidFill>
                <a:schemeClr val="lt2"/>
              </a:solidFill>
              <a:prstDash val="solid"/>
              <a:round/>
              <a:headEnd len="med" w="med" type="none"/>
              <a:tailEnd len="med" w="med" type="none"/>
            </a:ln>
          </p:spPr>
        </p:cxnSp>
      </p:grpSp>
      <p:grpSp>
        <p:nvGrpSpPr>
          <p:cNvPr id="988" name="Google Shape;988;p99"/>
          <p:cNvGrpSpPr/>
          <p:nvPr/>
        </p:nvGrpSpPr>
        <p:grpSpPr>
          <a:xfrm>
            <a:off x="5720275" y="1351950"/>
            <a:ext cx="1545000" cy="4619150"/>
            <a:chOff x="1858950" y="1553050"/>
            <a:chExt cx="1545000" cy="4619150"/>
          </a:xfrm>
        </p:grpSpPr>
        <p:sp>
          <p:nvSpPr>
            <p:cNvPr id="989" name="Google Shape;989;p99"/>
            <p:cNvSpPr txBox="1"/>
            <p:nvPr/>
          </p:nvSpPr>
          <p:spPr>
            <a:xfrm>
              <a:off x="1858950" y="1553050"/>
              <a:ext cx="1545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accent1"/>
                  </a:solidFill>
                </a:rPr>
                <a:t>Attacker</a:t>
              </a:r>
              <a:endParaRPr sz="2800">
                <a:solidFill>
                  <a:schemeClr val="accent1"/>
                </a:solidFill>
              </a:endParaRPr>
            </a:p>
          </p:txBody>
        </p:sp>
        <p:cxnSp>
          <p:nvCxnSpPr>
            <p:cNvPr id="990" name="Google Shape;990;p99"/>
            <p:cNvCxnSpPr/>
            <p:nvPr/>
          </p:nvCxnSpPr>
          <p:spPr>
            <a:xfrm flipH="1">
              <a:off x="2540200" y="2075100"/>
              <a:ext cx="57000" cy="4097100"/>
            </a:xfrm>
            <a:prstGeom prst="straightConnector1">
              <a:avLst/>
            </a:prstGeom>
            <a:noFill/>
            <a:ln cap="flat" cmpd="sng" w="9525">
              <a:solidFill>
                <a:schemeClr val="accent1"/>
              </a:solidFill>
              <a:prstDash val="solid"/>
              <a:round/>
              <a:headEnd len="med" w="med" type="none"/>
              <a:tailEnd len="med" w="med" type="none"/>
            </a:ln>
          </p:spPr>
        </p:cxnSp>
      </p:grpSp>
      <p:cxnSp>
        <p:nvCxnSpPr>
          <p:cNvPr id="991" name="Google Shape;991;p99"/>
          <p:cNvCxnSpPr/>
          <p:nvPr/>
        </p:nvCxnSpPr>
        <p:spPr>
          <a:xfrm>
            <a:off x="2661725" y="2131900"/>
            <a:ext cx="3767700" cy="639600"/>
          </a:xfrm>
          <a:prstGeom prst="straightConnector1">
            <a:avLst/>
          </a:prstGeom>
          <a:noFill/>
          <a:ln cap="flat" cmpd="sng" w="9525">
            <a:solidFill>
              <a:schemeClr val="dk2"/>
            </a:solidFill>
            <a:prstDash val="solid"/>
            <a:round/>
            <a:headEnd len="med" w="med" type="none"/>
            <a:tailEnd len="med" w="med" type="triangle"/>
          </a:ln>
        </p:spPr>
      </p:cxnSp>
      <p:sp>
        <p:nvSpPr>
          <p:cNvPr id="992" name="Google Shape;992;p99"/>
          <p:cNvSpPr txBox="1"/>
          <p:nvPr/>
        </p:nvSpPr>
        <p:spPr>
          <a:xfrm rot="635534">
            <a:off x="3297803" y="2026785"/>
            <a:ext cx="2348518" cy="49260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2"/>
                </a:solidFill>
              </a:rPr>
              <a:t>SMB: \PIPE\winreg</a:t>
            </a:r>
            <a:endParaRPr sz="2000">
              <a:solidFill>
                <a:schemeClr val="dk2"/>
              </a:solidFill>
            </a:endParaRPr>
          </a:p>
        </p:txBody>
      </p:sp>
      <p:cxnSp>
        <p:nvCxnSpPr>
          <p:cNvPr id="993" name="Google Shape;993;p99"/>
          <p:cNvCxnSpPr/>
          <p:nvPr/>
        </p:nvCxnSpPr>
        <p:spPr>
          <a:xfrm flipH="1">
            <a:off x="2668100" y="2860150"/>
            <a:ext cx="3761400" cy="246900"/>
          </a:xfrm>
          <a:prstGeom prst="straightConnector1">
            <a:avLst/>
          </a:prstGeom>
          <a:noFill/>
          <a:ln cap="flat" cmpd="sng" w="9525">
            <a:solidFill>
              <a:schemeClr val="accent1"/>
            </a:solidFill>
            <a:prstDash val="solid"/>
            <a:round/>
            <a:headEnd len="med" w="med" type="none"/>
            <a:tailEnd len="med" w="med" type="triangle"/>
          </a:ln>
        </p:spPr>
      </p:cxnSp>
      <p:sp>
        <p:nvSpPr>
          <p:cNvPr id="994" name="Google Shape;994;p99"/>
          <p:cNvSpPr txBox="1"/>
          <p:nvPr/>
        </p:nvSpPr>
        <p:spPr>
          <a:xfrm rot="-224863">
            <a:off x="3106433" y="2570163"/>
            <a:ext cx="2239790" cy="49244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accent1"/>
                </a:solidFill>
              </a:rPr>
              <a:t>SMB: No such file</a:t>
            </a:r>
            <a:endParaRPr sz="2000">
              <a:solidFill>
                <a:schemeClr val="accent1"/>
              </a:solidFill>
            </a:endParaRPr>
          </a:p>
        </p:txBody>
      </p:sp>
      <p:cxnSp>
        <p:nvCxnSpPr>
          <p:cNvPr id="995" name="Google Shape;995;p99"/>
          <p:cNvCxnSpPr/>
          <p:nvPr/>
        </p:nvCxnSpPr>
        <p:spPr>
          <a:xfrm>
            <a:off x="2661725" y="3198700"/>
            <a:ext cx="3767700" cy="639600"/>
          </a:xfrm>
          <a:prstGeom prst="straightConnector1">
            <a:avLst/>
          </a:prstGeom>
          <a:noFill/>
          <a:ln cap="flat" cmpd="sng" w="9525">
            <a:solidFill>
              <a:schemeClr val="dk2"/>
            </a:solidFill>
            <a:prstDash val="solid"/>
            <a:round/>
            <a:headEnd len="med" w="med" type="none"/>
            <a:tailEnd len="med" w="med" type="triangle"/>
          </a:ln>
        </p:spPr>
      </p:cxnSp>
      <p:sp>
        <p:nvSpPr>
          <p:cNvPr id="996" name="Google Shape;996;p99"/>
          <p:cNvSpPr txBox="1"/>
          <p:nvPr/>
        </p:nvSpPr>
        <p:spPr>
          <a:xfrm rot="635534">
            <a:off x="3450203" y="3169785"/>
            <a:ext cx="2348518" cy="49260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2"/>
                </a:solidFill>
              </a:rPr>
              <a:t>SPX</a:t>
            </a:r>
            <a:r>
              <a:rPr lang="en-GB" sz="2000">
                <a:solidFill>
                  <a:schemeClr val="dk2"/>
                </a:solidFill>
              </a:rPr>
              <a:t>: &lt;WinReg&gt;</a:t>
            </a:r>
            <a:endParaRPr sz="2000">
              <a:solidFill>
                <a:schemeClr val="dk2"/>
              </a:solidFill>
            </a:endParaRPr>
          </a:p>
        </p:txBody>
      </p:sp>
      <p:cxnSp>
        <p:nvCxnSpPr>
          <p:cNvPr id="997" name="Google Shape;997;p99"/>
          <p:cNvCxnSpPr/>
          <p:nvPr/>
        </p:nvCxnSpPr>
        <p:spPr>
          <a:xfrm flipH="1">
            <a:off x="2668100" y="3926950"/>
            <a:ext cx="3761400" cy="246900"/>
          </a:xfrm>
          <a:prstGeom prst="straightConnector1">
            <a:avLst/>
          </a:prstGeom>
          <a:noFill/>
          <a:ln cap="flat" cmpd="sng" w="9525">
            <a:solidFill>
              <a:schemeClr val="accent1"/>
            </a:solidFill>
            <a:prstDash val="solid"/>
            <a:round/>
            <a:headEnd len="med" w="med" type="none"/>
            <a:tailEnd len="med" w="med" type="triangle"/>
          </a:ln>
        </p:spPr>
      </p:cxnSp>
      <p:sp>
        <p:nvSpPr>
          <p:cNvPr id="998" name="Google Shape;998;p99"/>
          <p:cNvSpPr txBox="1"/>
          <p:nvPr/>
        </p:nvSpPr>
        <p:spPr>
          <a:xfrm rot="-224863">
            <a:off x="3106433" y="3636963"/>
            <a:ext cx="2239790" cy="492447"/>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chemeClr val="accent1"/>
                </a:solidFill>
              </a:rPr>
              <a:t>RST</a:t>
            </a:r>
            <a:endParaRPr sz="2000">
              <a:solidFill>
                <a:schemeClr val="accent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00"/>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Attack Chain</a:t>
            </a:r>
            <a:endParaRPr/>
          </a:p>
        </p:txBody>
      </p:sp>
      <p:grpSp>
        <p:nvGrpSpPr>
          <p:cNvPr id="1005" name="Google Shape;1005;p100"/>
          <p:cNvGrpSpPr/>
          <p:nvPr/>
        </p:nvGrpSpPr>
        <p:grpSpPr>
          <a:xfrm>
            <a:off x="2020025" y="1351950"/>
            <a:ext cx="8761550" cy="4664275"/>
            <a:chOff x="1968700" y="1553050"/>
            <a:chExt cx="8761550" cy="4664275"/>
          </a:xfrm>
        </p:grpSpPr>
        <p:sp>
          <p:nvSpPr>
            <p:cNvPr id="1006" name="Google Shape;1006;p100"/>
            <p:cNvSpPr txBox="1"/>
            <p:nvPr/>
          </p:nvSpPr>
          <p:spPr>
            <a:xfrm>
              <a:off x="1968700" y="1553050"/>
              <a:ext cx="12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2"/>
                  </a:solidFill>
                </a:rPr>
                <a:t>Client</a:t>
              </a:r>
              <a:endParaRPr sz="2800">
                <a:solidFill>
                  <a:schemeClr val="dk2"/>
                </a:solidFill>
              </a:endParaRPr>
            </a:p>
          </p:txBody>
        </p:sp>
        <p:sp>
          <p:nvSpPr>
            <p:cNvPr id="1007" name="Google Shape;1007;p100"/>
            <p:cNvSpPr txBox="1"/>
            <p:nvPr/>
          </p:nvSpPr>
          <p:spPr>
            <a:xfrm>
              <a:off x="9320550" y="1553050"/>
              <a:ext cx="1409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2"/>
                  </a:solidFill>
                </a:rPr>
                <a:t>Server</a:t>
              </a:r>
              <a:endParaRPr sz="2800">
                <a:solidFill>
                  <a:schemeClr val="lt2"/>
                </a:solidFill>
              </a:endParaRPr>
            </a:p>
          </p:txBody>
        </p:sp>
        <p:cxnSp>
          <p:nvCxnSpPr>
            <p:cNvPr id="1008" name="Google Shape;1008;p100"/>
            <p:cNvCxnSpPr/>
            <p:nvPr/>
          </p:nvCxnSpPr>
          <p:spPr>
            <a:xfrm flipH="1">
              <a:off x="2540200" y="2075100"/>
              <a:ext cx="57000" cy="4097100"/>
            </a:xfrm>
            <a:prstGeom prst="straightConnector1">
              <a:avLst/>
            </a:prstGeom>
            <a:noFill/>
            <a:ln cap="flat" cmpd="sng" w="9525">
              <a:solidFill>
                <a:schemeClr val="dk2"/>
              </a:solidFill>
              <a:prstDash val="solid"/>
              <a:round/>
              <a:headEnd len="med" w="med" type="none"/>
              <a:tailEnd len="med" w="med" type="none"/>
            </a:ln>
          </p:spPr>
        </p:cxnSp>
        <p:cxnSp>
          <p:nvCxnSpPr>
            <p:cNvPr id="1009" name="Google Shape;1009;p100"/>
            <p:cNvCxnSpPr/>
            <p:nvPr/>
          </p:nvCxnSpPr>
          <p:spPr>
            <a:xfrm flipH="1">
              <a:off x="9996900" y="2120225"/>
              <a:ext cx="57000" cy="4097100"/>
            </a:xfrm>
            <a:prstGeom prst="straightConnector1">
              <a:avLst/>
            </a:prstGeom>
            <a:noFill/>
            <a:ln cap="flat" cmpd="sng" w="9525">
              <a:solidFill>
                <a:schemeClr val="lt2"/>
              </a:solidFill>
              <a:prstDash val="solid"/>
              <a:round/>
              <a:headEnd len="med" w="med" type="none"/>
              <a:tailEnd len="med" w="med" type="none"/>
            </a:ln>
          </p:spPr>
        </p:cxnSp>
      </p:grpSp>
      <p:grpSp>
        <p:nvGrpSpPr>
          <p:cNvPr id="1010" name="Google Shape;1010;p100"/>
          <p:cNvGrpSpPr/>
          <p:nvPr/>
        </p:nvGrpSpPr>
        <p:grpSpPr>
          <a:xfrm>
            <a:off x="5720275" y="1351950"/>
            <a:ext cx="1545000" cy="4619150"/>
            <a:chOff x="1858950" y="1553050"/>
            <a:chExt cx="1545000" cy="4619150"/>
          </a:xfrm>
        </p:grpSpPr>
        <p:sp>
          <p:nvSpPr>
            <p:cNvPr id="1011" name="Google Shape;1011;p100"/>
            <p:cNvSpPr txBox="1"/>
            <p:nvPr/>
          </p:nvSpPr>
          <p:spPr>
            <a:xfrm>
              <a:off x="1858950" y="1553050"/>
              <a:ext cx="1545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accent1"/>
                  </a:solidFill>
                </a:rPr>
                <a:t>Attacker</a:t>
              </a:r>
              <a:endParaRPr sz="2800">
                <a:solidFill>
                  <a:schemeClr val="accent1"/>
                </a:solidFill>
              </a:endParaRPr>
            </a:p>
          </p:txBody>
        </p:sp>
        <p:cxnSp>
          <p:nvCxnSpPr>
            <p:cNvPr id="1012" name="Google Shape;1012;p100"/>
            <p:cNvCxnSpPr/>
            <p:nvPr/>
          </p:nvCxnSpPr>
          <p:spPr>
            <a:xfrm flipH="1">
              <a:off x="2540200" y="2075100"/>
              <a:ext cx="57000" cy="4097100"/>
            </a:xfrm>
            <a:prstGeom prst="straightConnector1">
              <a:avLst/>
            </a:prstGeom>
            <a:noFill/>
            <a:ln cap="flat" cmpd="sng" w="9525">
              <a:solidFill>
                <a:schemeClr val="accent1"/>
              </a:solidFill>
              <a:prstDash val="solid"/>
              <a:round/>
              <a:headEnd len="med" w="med" type="none"/>
              <a:tailEnd len="med" w="med" type="none"/>
            </a:ln>
          </p:spPr>
        </p:cxnSp>
      </p:grpSp>
      <p:cxnSp>
        <p:nvCxnSpPr>
          <p:cNvPr id="1013" name="Google Shape;1013;p100"/>
          <p:cNvCxnSpPr/>
          <p:nvPr/>
        </p:nvCxnSpPr>
        <p:spPr>
          <a:xfrm>
            <a:off x="2661725" y="2131900"/>
            <a:ext cx="3767700" cy="639600"/>
          </a:xfrm>
          <a:prstGeom prst="straightConnector1">
            <a:avLst/>
          </a:prstGeom>
          <a:noFill/>
          <a:ln cap="flat" cmpd="sng" w="9525">
            <a:solidFill>
              <a:schemeClr val="dk2"/>
            </a:solidFill>
            <a:prstDash val="solid"/>
            <a:round/>
            <a:headEnd len="med" w="med" type="none"/>
            <a:tailEnd len="med" w="med" type="triangle"/>
          </a:ln>
        </p:spPr>
      </p:cxnSp>
      <p:sp>
        <p:nvSpPr>
          <p:cNvPr id="1014" name="Google Shape;1014;p100"/>
          <p:cNvSpPr txBox="1"/>
          <p:nvPr/>
        </p:nvSpPr>
        <p:spPr>
          <a:xfrm rot="635534">
            <a:off x="3297803" y="2026785"/>
            <a:ext cx="2348518" cy="49260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2"/>
                </a:solidFill>
              </a:rPr>
              <a:t>SMB: \PIPE\winreg</a:t>
            </a:r>
            <a:endParaRPr sz="2000">
              <a:solidFill>
                <a:schemeClr val="dk2"/>
              </a:solidFill>
            </a:endParaRPr>
          </a:p>
        </p:txBody>
      </p:sp>
      <p:cxnSp>
        <p:nvCxnSpPr>
          <p:cNvPr id="1015" name="Google Shape;1015;p100"/>
          <p:cNvCxnSpPr/>
          <p:nvPr/>
        </p:nvCxnSpPr>
        <p:spPr>
          <a:xfrm flipH="1">
            <a:off x="2668100" y="2860150"/>
            <a:ext cx="3761400" cy="246900"/>
          </a:xfrm>
          <a:prstGeom prst="straightConnector1">
            <a:avLst/>
          </a:prstGeom>
          <a:noFill/>
          <a:ln cap="flat" cmpd="sng" w="9525">
            <a:solidFill>
              <a:schemeClr val="accent1"/>
            </a:solidFill>
            <a:prstDash val="solid"/>
            <a:round/>
            <a:headEnd len="med" w="med" type="none"/>
            <a:tailEnd len="med" w="med" type="triangle"/>
          </a:ln>
        </p:spPr>
      </p:cxnSp>
      <p:sp>
        <p:nvSpPr>
          <p:cNvPr id="1016" name="Google Shape;1016;p100"/>
          <p:cNvSpPr txBox="1"/>
          <p:nvPr/>
        </p:nvSpPr>
        <p:spPr>
          <a:xfrm rot="-224863">
            <a:off x="3106433" y="2570163"/>
            <a:ext cx="2239790" cy="49244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accent1"/>
                </a:solidFill>
              </a:rPr>
              <a:t>SMB: No such file</a:t>
            </a:r>
            <a:endParaRPr sz="2000">
              <a:solidFill>
                <a:schemeClr val="accent1"/>
              </a:solidFill>
            </a:endParaRPr>
          </a:p>
        </p:txBody>
      </p:sp>
      <p:cxnSp>
        <p:nvCxnSpPr>
          <p:cNvPr id="1017" name="Google Shape;1017;p100"/>
          <p:cNvCxnSpPr/>
          <p:nvPr/>
        </p:nvCxnSpPr>
        <p:spPr>
          <a:xfrm>
            <a:off x="2661725" y="3198700"/>
            <a:ext cx="3767700" cy="639600"/>
          </a:xfrm>
          <a:prstGeom prst="straightConnector1">
            <a:avLst/>
          </a:prstGeom>
          <a:noFill/>
          <a:ln cap="flat" cmpd="sng" w="9525">
            <a:solidFill>
              <a:schemeClr val="dk2"/>
            </a:solidFill>
            <a:prstDash val="solid"/>
            <a:round/>
            <a:headEnd len="med" w="med" type="none"/>
            <a:tailEnd len="med" w="med" type="triangle"/>
          </a:ln>
        </p:spPr>
      </p:cxnSp>
      <p:sp>
        <p:nvSpPr>
          <p:cNvPr id="1018" name="Google Shape;1018;p100"/>
          <p:cNvSpPr txBox="1"/>
          <p:nvPr/>
        </p:nvSpPr>
        <p:spPr>
          <a:xfrm rot="635534">
            <a:off x="3450203" y="3169785"/>
            <a:ext cx="2348518" cy="49260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2"/>
                </a:solidFill>
              </a:rPr>
              <a:t>SPX: &lt;WinReg&gt;</a:t>
            </a:r>
            <a:endParaRPr sz="2000">
              <a:solidFill>
                <a:schemeClr val="dk2"/>
              </a:solidFill>
            </a:endParaRPr>
          </a:p>
        </p:txBody>
      </p:sp>
      <p:cxnSp>
        <p:nvCxnSpPr>
          <p:cNvPr id="1019" name="Google Shape;1019;p100"/>
          <p:cNvCxnSpPr/>
          <p:nvPr/>
        </p:nvCxnSpPr>
        <p:spPr>
          <a:xfrm flipH="1">
            <a:off x="2668100" y="3926950"/>
            <a:ext cx="3761400" cy="246900"/>
          </a:xfrm>
          <a:prstGeom prst="straightConnector1">
            <a:avLst/>
          </a:prstGeom>
          <a:noFill/>
          <a:ln cap="flat" cmpd="sng" w="9525">
            <a:solidFill>
              <a:schemeClr val="accent1"/>
            </a:solidFill>
            <a:prstDash val="solid"/>
            <a:round/>
            <a:headEnd len="med" w="med" type="none"/>
            <a:tailEnd len="med" w="med" type="triangle"/>
          </a:ln>
        </p:spPr>
      </p:cxnSp>
      <p:sp>
        <p:nvSpPr>
          <p:cNvPr id="1020" name="Google Shape;1020;p100"/>
          <p:cNvSpPr txBox="1"/>
          <p:nvPr/>
        </p:nvSpPr>
        <p:spPr>
          <a:xfrm rot="-224863">
            <a:off x="3106433" y="3636963"/>
            <a:ext cx="2239790" cy="492447"/>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chemeClr val="accent1"/>
                </a:solidFill>
              </a:rPr>
              <a:t>RST</a:t>
            </a:r>
            <a:endParaRPr sz="2000">
              <a:solidFill>
                <a:schemeClr val="accent1"/>
              </a:solidFill>
            </a:endParaRPr>
          </a:p>
        </p:txBody>
      </p:sp>
      <p:cxnSp>
        <p:nvCxnSpPr>
          <p:cNvPr id="1021" name="Google Shape;1021;p100"/>
          <p:cNvCxnSpPr/>
          <p:nvPr/>
        </p:nvCxnSpPr>
        <p:spPr>
          <a:xfrm>
            <a:off x="2661725" y="4265500"/>
            <a:ext cx="3767700" cy="639600"/>
          </a:xfrm>
          <a:prstGeom prst="straightConnector1">
            <a:avLst/>
          </a:prstGeom>
          <a:noFill/>
          <a:ln cap="flat" cmpd="sng" w="9525">
            <a:solidFill>
              <a:schemeClr val="dk2"/>
            </a:solidFill>
            <a:prstDash val="solid"/>
            <a:round/>
            <a:headEnd len="med" w="med" type="none"/>
            <a:tailEnd len="med" w="med" type="triangle"/>
          </a:ln>
        </p:spPr>
      </p:cxnSp>
      <p:sp>
        <p:nvSpPr>
          <p:cNvPr id="1022" name="Google Shape;1022;p100"/>
          <p:cNvSpPr txBox="1"/>
          <p:nvPr/>
        </p:nvSpPr>
        <p:spPr>
          <a:xfrm rot="635541">
            <a:off x="3445825" y="4283673"/>
            <a:ext cx="2860951" cy="49260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2"/>
                </a:solidFill>
              </a:rPr>
              <a:t>TCP</a:t>
            </a:r>
            <a:r>
              <a:rPr lang="en-GB" sz="2000">
                <a:solidFill>
                  <a:schemeClr val="dk2"/>
                </a:solidFill>
              </a:rPr>
              <a:t>: &lt;WinReg+Auth&gt;</a:t>
            </a:r>
            <a:endParaRPr sz="2000">
              <a:solidFill>
                <a:schemeClr val="dk2"/>
              </a:solidFill>
            </a:endParaRPr>
          </a:p>
        </p:txBody>
      </p:sp>
      <p:cxnSp>
        <p:nvCxnSpPr>
          <p:cNvPr id="1023" name="Google Shape;1023;p100"/>
          <p:cNvCxnSpPr/>
          <p:nvPr/>
        </p:nvCxnSpPr>
        <p:spPr>
          <a:xfrm>
            <a:off x="6484600" y="4909950"/>
            <a:ext cx="3522600" cy="31800"/>
          </a:xfrm>
          <a:prstGeom prst="straightConnector1">
            <a:avLst/>
          </a:prstGeom>
          <a:noFill/>
          <a:ln cap="flat" cmpd="sng" w="9525">
            <a:solidFill>
              <a:schemeClr val="accent1"/>
            </a:solidFill>
            <a:prstDash val="solid"/>
            <a:round/>
            <a:headEnd len="med" w="med" type="none"/>
            <a:tailEnd len="med" w="med" type="triangle"/>
          </a:ln>
        </p:spPr>
      </p:cxnSp>
      <p:sp>
        <p:nvSpPr>
          <p:cNvPr id="1024" name="Google Shape;1024;p100"/>
          <p:cNvSpPr txBox="1"/>
          <p:nvPr/>
        </p:nvSpPr>
        <p:spPr>
          <a:xfrm>
            <a:off x="7922475" y="4554850"/>
            <a:ext cx="741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accent1"/>
                </a:solidFill>
              </a:rPr>
              <a:t>Auth</a:t>
            </a:r>
            <a:endParaRPr sz="2000">
              <a:solidFill>
                <a:schemeClr val="accent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01"/>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Attack Chain</a:t>
            </a:r>
            <a:endParaRPr/>
          </a:p>
        </p:txBody>
      </p:sp>
      <p:grpSp>
        <p:nvGrpSpPr>
          <p:cNvPr id="1031" name="Google Shape;1031;p101"/>
          <p:cNvGrpSpPr/>
          <p:nvPr/>
        </p:nvGrpSpPr>
        <p:grpSpPr>
          <a:xfrm>
            <a:off x="2020025" y="1351950"/>
            <a:ext cx="8761550" cy="4664275"/>
            <a:chOff x="1968700" y="1553050"/>
            <a:chExt cx="8761550" cy="4664275"/>
          </a:xfrm>
        </p:grpSpPr>
        <p:sp>
          <p:nvSpPr>
            <p:cNvPr id="1032" name="Google Shape;1032;p101"/>
            <p:cNvSpPr txBox="1"/>
            <p:nvPr/>
          </p:nvSpPr>
          <p:spPr>
            <a:xfrm>
              <a:off x="1968700" y="1553050"/>
              <a:ext cx="12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2"/>
                  </a:solidFill>
                </a:rPr>
                <a:t>Client</a:t>
              </a:r>
              <a:endParaRPr sz="2800">
                <a:solidFill>
                  <a:schemeClr val="dk2"/>
                </a:solidFill>
              </a:endParaRPr>
            </a:p>
          </p:txBody>
        </p:sp>
        <p:sp>
          <p:nvSpPr>
            <p:cNvPr id="1033" name="Google Shape;1033;p101"/>
            <p:cNvSpPr txBox="1"/>
            <p:nvPr/>
          </p:nvSpPr>
          <p:spPr>
            <a:xfrm>
              <a:off x="9320550" y="1553050"/>
              <a:ext cx="1409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2"/>
                  </a:solidFill>
                </a:rPr>
                <a:t>Server</a:t>
              </a:r>
              <a:endParaRPr sz="2800">
                <a:solidFill>
                  <a:schemeClr val="lt2"/>
                </a:solidFill>
              </a:endParaRPr>
            </a:p>
          </p:txBody>
        </p:sp>
        <p:cxnSp>
          <p:nvCxnSpPr>
            <p:cNvPr id="1034" name="Google Shape;1034;p101"/>
            <p:cNvCxnSpPr/>
            <p:nvPr/>
          </p:nvCxnSpPr>
          <p:spPr>
            <a:xfrm flipH="1">
              <a:off x="2540200" y="2075100"/>
              <a:ext cx="57000" cy="4097100"/>
            </a:xfrm>
            <a:prstGeom prst="straightConnector1">
              <a:avLst/>
            </a:prstGeom>
            <a:noFill/>
            <a:ln cap="flat" cmpd="sng" w="9525">
              <a:solidFill>
                <a:schemeClr val="dk2"/>
              </a:solidFill>
              <a:prstDash val="solid"/>
              <a:round/>
              <a:headEnd len="med" w="med" type="none"/>
              <a:tailEnd len="med" w="med" type="none"/>
            </a:ln>
          </p:spPr>
        </p:cxnSp>
        <p:cxnSp>
          <p:nvCxnSpPr>
            <p:cNvPr id="1035" name="Google Shape;1035;p101"/>
            <p:cNvCxnSpPr/>
            <p:nvPr/>
          </p:nvCxnSpPr>
          <p:spPr>
            <a:xfrm flipH="1">
              <a:off x="9996900" y="2120225"/>
              <a:ext cx="57000" cy="4097100"/>
            </a:xfrm>
            <a:prstGeom prst="straightConnector1">
              <a:avLst/>
            </a:prstGeom>
            <a:noFill/>
            <a:ln cap="flat" cmpd="sng" w="9525">
              <a:solidFill>
                <a:schemeClr val="lt2"/>
              </a:solidFill>
              <a:prstDash val="solid"/>
              <a:round/>
              <a:headEnd len="med" w="med" type="none"/>
              <a:tailEnd len="med" w="med" type="none"/>
            </a:ln>
          </p:spPr>
        </p:cxnSp>
      </p:grpSp>
      <p:grpSp>
        <p:nvGrpSpPr>
          <p:cNvPr id="1036" name="Google Shape;1036;p101"/>
          <p:cNvGrpSpPr/>
          <p:nvPr/>
        </p:nvGrpSpPr>
        <p:grpSpPr>
          <a:xfrm>
            <a:off x="5720275" y="1351950"/>
            <a:ext cx="1545000" cy="4619150"/>
            <a:chOff x="1858950" y="1553050"/>
            <a:chExt cx="1545000" cy="4619150"/>
          </a:xfrm>
        </p:grpSpPr>
        <p:sp>
          <p:nvSpPr>
            <p:cNvPr id="1037" name="Google Shape;1037;p101"/>
            <p:cNvSpPr txBox="1"/>
            <p:nvPr/>
          </p:nvSpPr>
          <p:spPr>
            <a:xfrm>
              <a:off x="1858950" y="1553050"/>
              <a:ext cx="1545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accent1"/>
                  </a:solidFill>
                </a:rPr>
                <a:t>Attacker</a:t>
              </a:r>
              <a:endParaRPr sz="2800">
                <a:solidFill>
                  <a:schemeClr val="accent1"/>
                </a:solidFill>
              </a:endParaRPr>
            </a:p>
          </p:txBody>
        </p:sp>
        <p:cxnSp>
          <p:nvCxnSpPr>
            <p:cNvPr id="1038" name="Google Shape;1038;p101"/>
            <p:cNvCxnSpPr/>
            <p:nvPr/>
          </p:nvCxnSpPr>
          <p:spPr>
            <a:xfrm flipH="1">
              <a:off x="2540200" y="2075100"/>
              <a:ext cx="57000" cy="4097100"/>
            </a:xfrm>
            <a:prstGeom prst="straightConnector1">
              <a:avLst/>
            </a:prstGeom>
            <a:noFill/>
            <a:ln cap="flat" cmpd="sng" w="9525">
              <a:solidFill>
                <a:schemeClr val="accent1"/>
              </a:solidFill>
              <a:prstDash val="solid"/>
              <a:round/>
              <a:headEnd len="med" w="med" type="none"/>
              <a:tailEnd len="med" w="med" type="none"/>
            </a:ln>
          </p:spPr>
        </p:cxnSp>
      </p:grpSp>
      <p:cxnSp>
        <p:nvCxnSpPr>
          <p:cNvPr id="1039" name="Google Shape;1039;p101"/>
          <p:cNvCxnSpPr/>
          <p:nvPr/>
        </p:nvCxnSpPr>
        <p:spPr>
          <a:xfrm>
            <a:off x="2661725" y="2131900"/>
            <a:ext cx="3767700" cy="639600"/>
          </a:xfrm>
          <a:prstGeom prst="straightConnector1">
            <a:avLst/>
          </a:prstGeom>
          <a:noFill/>
          <a:ln cap="flat" cmpd="sng" w="9525">
            <a:solidFill>
              <a:schemeClr val="dk2"/>
            </a:solidFill>
            <a:prstDash val="solid"/>
            <a:round/>
            <a:headEnd len="med" w="med" type="none"/>
            <a:tailEnd len="med" w="med" type="triangle"/>
          </a:ln>
        </p:spPr>
      </p:cxnSp>
      <p:sp>
        <p:nvSpPr>
          <p:cNvPr id="1040" name="Google Shape;1040;p101"/>
          <p:cNvSpPr txBox="1"/>
          <p:nvPr/>
        </p:nvSpPr>
        <p:spPr>
          <a:xfrm rot="635534">
            <a:off x="3297803" y="2026785"/>
            <a:ext cx="2348518" cy="49260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2"/>
                </a:solidFill>
              </a:rPr>
              <a:t>SMB: \PIPE\winreg</a:t>
            </a:r>
            <a:endParaRPr sz="2000">
              <a:solidFill>
                <a:schemeClr val="dk2"/>
              </a:solidFill>
            </a:endParaRPr>
          </a:p>
        </p:txBody>
      </p:sp>
      <p:cxnSp>
        <p:nvCxnSpPr>
          <p:cNvPr id="1041" name="Google Shape;1041;p101"/>
          <p:cNvCxnSpPr/>
          <p:nvPr/>
        </p:nvCxnSpPr>
        <p:spPr>
          <a:xfrm flipH="1">
            <a:off x="2668100" y="2860150"/>
            <a:ext cx="3761400" cy="246900"/>
          </a:xfrm>
          <a:prstGeom prst="straightConnector1">
            <a:avLst/>
          </a:prstGeom>
          <a:noFill/>
          <a:ln cap="flat" cmpd="sng" w="9525">
            <a:solidFill>
              <a:schemeClr val="accent1"/>
            </a:solidFill>
            <a:prstDash val="solid"/>
            <a:round/>
            <a:headEnd len="med" w="med" type="none"/>
            <a:tailEnd len="med" w="med" type="triangle"/>
          </a:ln>
        </p:spPr>
      </p:cxnSp>
      <p:sp>
        <p:nvSpPr>
          <p:cNvPr id="1042" name="Google Shape;1042;p101"/>
          <p:cNvSpPr txBox="1"/>
          <p:nvPr/>
        </p:nvSpPr>
        <p:spPr>
          <a:xfrm rot="-224863">
            <a:off x="3106433" y="2570163"/>
            <a:ext cx="2239790" cy="49244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accent1"/>
                </a:solidFill>
              </a:rPr>
              <a:t>SMB: No such file</a:t>
            </a:r>
            <a:endParaRPr sz="2000">
              <a:solidFill>
                <a:schemeClr val="accent1"/>
              </a:solidFill>
            </a:endParaRPr>
          </a:p>
        </p:txBody>
      </p:sp>
      <p:cxnSp>
        <p:nvCxnSpPr>
          <p:cNvPr id="1043" name="Google Shape;1043;p101"/>
          <p:cNvCxnSpPr/>
          <p:nvPr/>
        </p:nvCxnSpPr>
        <p:spPr>
          <a:xfrm>
            <a:off x="2661725" y="3198700"/>
            <a:ext cx="3767700" cy="639600"/>
          </a:xfrm>
          <a:prstGeom prst="straightConnector1">
            <a:avLst/>
          </a:prstGeom>
          <a:noFill/>
          <a:ln cap="flat" cmpd="sng" w="9525">
            <a:solidFill>
              <a:schemeClr val="dk2"/>
            </a:solidFill>
            <a:prstDash val="solid"/>
            <a:round/>
            <a:headEnd len="med" w="med" type="none"/>
            <a:tailEnd len="med" w="med" type="triangle"/>
          </a:ln>
        </p:spPr>
      </p:cxnSp>
      <p:sp>
        <p:nvSpPr>
          <p:cNvPr id="1044" name="Google Shape;1044;p101"/>
          <p:cNvSpPr txBox="1"/>
          <p:nvPr/>
        </p:nvSpPr>
        <p:spPr>
          <a:xfrm rot="635534">
            <a:off x="3450203" y="3169785"/>
            <a:ext cx="2348518" cy="49260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2"/>
                </a:solidFill>
              </a:rPr>
              <a:t>SPX: &lt;WinReg&gt;</a:t>
            </a:r>
            <a:endParaRPr sz="2000">
              <a:solidFill>
                <a:schemeClr val="dk2"/>
              </a:solidFill>
            </a:endParaRPr>
          </a:p>
        </p:txBody>
      </p:sp>
      <p:cxnSp>
        <p:nvCxnSpPr>
          <p:cNvPr id="1045" name="Google Shape;1045;p101"/>
          <p:cNvCxnSpPr/>
          <p:nvPr/>
        </p:nvCxnSpPr>
        <p:spPr>
          <a:xfrm flipH="1">
            <a:off x="2668100" y="3926950"/>
            <a:ext cx="3761400" cy="246900"/>
          </a:xfrm>
          <a:prstGeom prst="straightConnector1">
            <a:avLst/>
          </a:prstGeom>
          <a:noFill/>
          <a:ln cap="flat" cmpd="sng" w="9525">
            <a:solidFill>
              <a:schemeClr val="accent1"/>
            </a:solidFill>
            <a:prstDash val="solid"/>
            <a:round/>
            <a:headEnd len="med" w="med" type="none"/>
            <a:tailEnd len="med" w="med" type="triangle"/>
          </a:ln>
        </p:spPr>
      </p:cxnSp>
      <p:sp>
        <p:nvSpPr>
          <p:cNvPr id="1046" name="Google Shape;1046;p101"/>
          <p:cNvSpPr txBox="1"/>
          <p:nvPr/>
        </p:nvSpPr>
        <p:spPr>
          <a:xfrm rot="-224863">
            <a:off x="3106433" y="3636963"/>
            <a:ext cx="2239790" cy="492447"/>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chemeClr val="accent1"/>
                </a:solidFill>
              </a:rPr>
              <a:t>RST</a:t>
            </a:r>
            <a:endParaRPr sz="2000">
              <a:solidFill>
                <a:schemeClr val="accent1"/>
              </a:solidFill>
            </a:endParaRPr>
          </a:p>
        </p:txBody>
      </p:sp>
      <p:cxnSp>
        <p:nvCxnSpPr>
          <p:cNvPr id="1047" name="Google Shape;1047;p101"/>
          <p:cNvCxnSpPr/>
          <p:nvPr/>
        </p:nvCxnSpPr>
        <p:spPr>
          <a:xfrm>
            <a:off x="2661725" y="4265500"/>
            <a:ext cx="3767700" cy="639600"/>
          </a:xfrm>
          <a:prstGeom prst="straightConnector1">
            <a:avLst/>
          </a:prstGeom>
          <a:noFill/>
          <a:ln cap="flat" cmpd="sng" w="9525">
            <a:solidFill>
              <a:schemeClr val="dk2"/>
            </a:solidFill>
            <a:prstDash val="solid"/>
            <a:round/>
            <a:headEnd len="med" w="med" type="none"/>
            <a:tailEnd len="med" w="med" type="triangle"/>
          </a:ln>
        </p:spPr>
      </p:cxnSp>
      <p:sp>
        <p:nvSpPr>
          <p:cNvPr id="1048" name="Google Shape;1048;p101"/>
          <p:cNvSpPr txBox="1"/>
          <p:nvPr/>
        </p:nvSpPr>
        <p:spPr>
          <a:xfrm rot="635541">
            <a:off x="3445825" y="4283673"/>
            <a:ext cx="2860951" cy="49260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2"/>
                </a:solidFill>
              </a:rPr>
              <a:t>TCP: &lt;WinReg+Auth&gt;</a:t>
            </a:r>
            <a:endParaRPr sz="2000">
              <a:solidFill>
                <a:schemeClr val="dk2"/>
              </a:solidFill>
            </a:endParaRPr>
          </a:p>
        </p:txBody>
      </p:sp>
      <p:cxnSp>
        <p:nvCxnSpPr>
          <p:cNvPr id="1049" name="Google Shape;1049;p101"/>
          <p:cNvCxnSpPr/>
          <p:nvPr/>
        </p:nvCxnSpPr>
        <p:spPr>
          <a:xfrm>
            <a:off x="6484600" y="4909950"/>
            <a:ext cx="3522600" cy="31800"/>
          </a:xfrm>
          <a:prstGeom prst="straightConnector1">
            <a:avLst/>
          </a:prstGeom>
          <a:noFill/>
          <a:ln cap="flat" cmpd="sng" w="9525">
            <a:solidFill>
              <a:schemeClr val="accent1"/>
            </a:solidFill>
            <a:prstDash val="solid"/>
            <a:round/>
            <a:headEnd len="med" w="med" type="none"/>
            <a:tailEnd len="med" w="med" type="triangle"/>
          </a:ln>
        </p:spPr>
      </p:cxnSp>
      <p:sp>
        <p:nvSpPr>
          <p:cNvPr id="1050" name="Google Shape;1050;p101"/>
          <p:cNvSpPr txBox="1"/>
          <p:nvPr/>
        </p:nvSpPr>
        <p:spPr>
          <a:xfrm>
            <a:off x="7922475" y="4554850"/>
            <a:ext cx="741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accent1"/>
                </a:solidFill>
              </a:rPr>
              <a:t>Auth</a:t>
            </a:r>
            <a:endParaRPr sz="2000">
              <a:solidFill>
                <a:schemeClr val="accent1"/>
              </a:solidFill>
            </a:endParaRPr>
          </a:p>
        </p:txBody>
      </p:sp>
      <p:cxnSp>
        <p:nvCxnSpPr>
          <p:cNvPr id="1051" name="Google Shape;1051;p101"/>
          <p:cNvCxnSpPr/>
          <p:nvPr/>
        </p:nvCxnSpPr>
        <p:spPr>
          <a:xfrm>
            <a:off x="6484600" y="5367150"/>
            <a:ext cx="3522600" cy="31800"/>
          </a:xfrm>
          <a:prstGeom prst="straightConnector1">
            <a:avLst/>
          </a:prstGeom>
          <a:noFill/>
          <a:ln cap="flat" cmpd="sng" w="9525">
            <a:solidFill>
              <a:schemeClr val="lt2"/>
            </a:solidFill>
            <a:prstDash val="solid"/>
            <a:round/>
            <a:headEnd len="med" w="med" type="triangle"/>
            <a:tailEnd len="med" w="med" type="none"/>
          </a:ln>
        </p:spPr>
      </p:cxnSp>
      <p:sp>
        <p:nvSpPr>
          <p:cNvPr id="1052" name="Google Shape;1052;p101"/>
          <p:cNvSpPr txBox="1"/>
          <p:nvPr/>
        </p:nvSpPr>
        <p:spPr>
          <a:xfrm>
            <a:off x="7579300" y="5012050"/>
            <a:ext cx="1345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2"/>
                </a:solidFill>
              </a:rPr>
              <a:t>Challenge</a:t>
            </a:r>
            <a:endParaRPr sz="2000">
              <a:solidFill>
                <a:schemeClr val="lt2"/>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02"/>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Attack Chain</a:t>
            </a:r>
            <a:endParaRPr/>
          </a:p>
        </p:txBody>
      </p:sp>
      <p:grpSp>
        <p:nvGrpSpPr>
          <p:cNvPr id="1059" name="Google Shape;1059;p102"/>
          <p:cNvGrpSpPr/>
          <p:nvPr/>
        </p:nvGrpSpPr>
        <p:grpSpPr>
          <a:xfrm>
            <a:off x="2020025" y="1351950"/>
            <a:ext cx="8761550" cy="4664275"/>
            <a:chOff x="1968700" y="1553050"/>
            <a:chExt cx="8761550" cy="4664275"/>
          </a:xfrm>
        </p:grpSpPr>
        <p:sp>
          <p:nvSpPr>
            <p:cNvPr id="1060" name="Google Shape;1060;p102"/>
            <p:cNvSpPr txBox="1"/>
            <p:nvPr/>
          </p:nvSpPr>
          <p:spPr>
            <a:xfrm>
              <a:off x="1968700" y="1553050"/>
              <a:ext cx="12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2"/>
                  </a:solidFill>
                </a:rPr>
                <a:t>Client</a:t>
              </a:r>
              <a:endParaRPr sz="2800">
                <a:solidFill>
                  <a:schemeClr val="dk2"/>
                </a:solidFill>
              </a:endParaRPr>
            </a:p>
          </p:txBody>
        </p:sp>
        <p:sp>
          <p:nvSpPr>
            <p:cNvPr id="1061" name="Google Shape;1061;p102"/>
            <p:cNvSpPr txBox="1"/>
            <p:nvPr/>
          </p:nvSpPr>
          <p:spPr>
            <a:xfrm>
              <a:off x="9320550" y="1553050"/>
              <a:ext cx="1409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2"/>
                  </a:solidFill>
                </a:rPr>
                <a:t>Server</a:t>
              </a:r>
              <a:endParaRPr sz="2800">
                <a:solidFill>
                  <a:schemeClr val="lt2"/>
                </a:solidFill>
              </a:endParaRPr>
            </a:p>
          </p:txBody>
        </p:sp>
        <p:cxnSp>
          <p:nvCxnSpPr>
            <p:cNvPr id="1062" name="Google Shape;1062;p102"/>
            <p:cNvCxnSpPr/>
            <p:nvPr/>
          </p:nvCxnSpPr>
          <p:spPr>
            <a:xfrm flipH="1">
              <a:off x="2540200" y="2075100"/>
              <a:ext cx="57000" cy="4097100"/>
            </a:xfrm>
            <a:prstGeom prst="straightConnector1">
              <a:avLst/>
            </a:prstGeom>
            <a:noFill/>
            <a:ln cap="flat" cmpd="sng" w="9525">
              <a:solidFill>
                <a:schemeClr val="dk2"/>
              </a:solidFill>
              <a:prstDash val="solid"/>
              <a:round/>
              <a:headEnd len="med" w="med" type="none"/>
              <a:tailEnd len="med" w="med" type="none"/>
            </a:ln>
          </p:spPr>
        </p:cxnSp>
        <p:cxnSp>
          <p:nvCxnSpPr>
            <p:cNvPr id="1063" name="Google Shape;1063;p102"/>
            <p:cNvCxnSpPr/>
            <p:nvPr/>
          </p:nvCxnSpPr>
          <p:spPr>
            <a:xfrm flipH="1">
              <a:off x="9996900" y="2120225"/>
              <a:ext cx="57000" cy="4097100"/>
            </a:xfrm>
            <a:prstGeom prst="straightConnector1">
              <a:avLst/>
            </a:prstGeom>
            <a:noFill/>
            <a:ln cap="flat" cmpd="sng" w="9525">
              <a:solidFill>
                <a:schemeClr val="lt2"/>
              </a:solidFill>
              <a:prstDash val="solid"/>
              <a:round/>
              <a:headEnd len="med" w="med" type="none"/>
              <a:tailEnd len="med" w="med" type="none"/>
            </a:ln>
          </p:spPr>
        </p:cxnSp>
      </p:grpSp>
      <p:grpSp>
        <p:nvGrpSpPr>
          <p:cNvPr id="1064" name="Google Shape;1064;p102"/>
          <p:cNvGrpSpPr/>
          <p:nvPr/>
        </p:nvGrpSpPr>
        <p:grpSpPr>
          <a:xfrm>
            <a:off x="5720275" y="1351950"/>
            <a:ext cx="1545000" cy="4619150"/>
            <a:chOff x="1858950" y="1553050"/>
            <a:chExt cx="1545000" cy="4619150"/>
          </a:xfrm>
        </p:grpSpPr>
        <p:sp>
          <p:nvSpPr>
            <p:cNvPr id="1065" name="Google Shape;1065;p102"/>
            <p:cNvSpPr txBox="1"/>
            <p:nvPr/>
          </p:nvSpPr>
          <p:spPr>
            <a:xfrm>
              <a:off x="1858950" y="1553050"/>
              <a:ext cx="1545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accent1"/>
                  </a:solidFill>
                </a:rPr>
                <a:t>Attacker</a:t>
              </a:r>
              <a:endParaRPr sz="2800">
                <a:solidFill>
                  <a:schemeClr val="accent1"/>
                </a:solidFill>
              </a:endParaRPr>
            </a:p>
          </p:txBody>
        </p:sp>
        <p:cxnSp>
          <p:nvCxnSpPr>
            <p:cNvPr id="1066" name="Google Shape;1066;p102"/>
            <p:cNvCxnSpPr/>
            <p:nvPr/>
          </p:nvCxnSpPr>
          <p:spPr>
            <a:xfrm flipH="1">
              <a:off x="2540200" y="2075100"/>
              <a:ext cx="57000" cy="4097100"/>
            </a:xfrm>
            <a:prstGeom prst="straightConnector1">
              <a:avLst/>
            </a:prstGeom>
            <a:noFill/>
            <a:ln cap="flat" cmpd="sng" w="9525">
              <a:solidFill>
                <a:schemeClr val="accent1"/>
              </a:solidFill>
              <a:prstDash val="solid"/>
              <a:round/>
              <a:headEnd len="med" w="med" type="none"/>
              <a:tailEnd len="med" w="med" type="none"/>
            </a:ln>
          </p:spPr>
        </p:cxnSp>
      </p:grpSp>
      <p:cxnSp>
        <p:nvCxnSpPr>
          <p:cNvPr id="1067" name="Google Shape;1067;p102"/>
          <p:cNvCxnSpPr/>
          <p:nvPr/>
        </p:nvCxnSpPr>
        <p:spPr>
          <a:xfrm>
            <a:off x="2661725" y="2131900"/>
            <a:ext cx="3767700" cy="639600"/>
          </a:xfrm>
          <a:prstGeom prst="straightConnector1">
            <a:avLst/>
          </a:prstGeom>
          <a:noFill/>
          <a:ln cap="flat" cmpd="sng" w="9525">
            <a:solidFill>
              <a:schemeClr val="dk2"/>
            </a:solidFill>
            <a:prstDash val="solid"/>
            <a:round/>
            <a:headEnd len="med" w="med" type="none"/>
            <a:tailEnd len="med" w="med" type="triangle"/>
          </a:ln>
        </p:spPr>
      </p:cxnSp>
      <p:sp>
        <p:nvSpPr>
          <p:cNvPr id="1068" name="Google Shape;1068;p102"/>
          <p:cNvSpPr txBox="1"/>
          <p:nvPr/>
        </p:nvSpPr>
        <p:spPr>
          <a:xfrm rot="635534">
            <a:off x="3297803" y="2026785"/>
            <a:ext cx="2348518" cy="49260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2"/>
                </a:solidFill>
              </a:rPr>
              <a:t>SMB: \PIPE\winreg</a:t>
            </a:r>
            <a:endParaRPr sz="2000">
              <a:solidFill>
                <a:schemeClr val="dk2"/>
              </a:solidFill>
            </a:endParaRPr>
          </a:p>
        </p:txBody>
      </p:sp>
      <p:cxnSp>
        <p:nvCxnSpPr>
          <p:cNvPr id="1069" name="Google Shape;1069;p102"/>
          <p:cNvCxnSpPr/>
          <p:nvPr/>
        </p:nvCxnSpPr>
        <p:spPr>
          <a:xfrm flipH="1">
            <a:off x="2668100" y="2860150"/>
            <a:ext cx="3761400" cy="246900"/>
          </a:xfrm>
          <a:prstGeom prst="straightConnector1">
            <a:avLst/>
          </a:prstGeom>
          <a:noFill/>
          <a:ln cap="flat" cmpd="sng" w="9525">
            <a:solidFill>
              <a:schemeClr val="accent1"/>
            </a:solidFill>
            <a:prstDash val="solid"/>
            <a:round/>
            <a:headEnd len="med" w="med" type="none"/>
            <a:tailEnd len="med" w="med" type="triangle"/>
          </a:ln>
        </p:spPr>
      </p:cxnSp>
      <p:sp>
        <p:nvSpPr>
          <p:cNvPr id="1070" name="Google Shape;1070;p102"/>
          <p:cNvSpPr txBox="1"/>
          <p:nvPr/>
        </p:nvSpPr>
        <p:spPr>
          <a:xfrm rot="-224863">
            <a:off x="3106433" y="2570163"/>
            <a:ext cx="2239790" cy="49244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accent1"/>
                </a:solidFill>
              </a:rPr>
              <a:t>SMB: No such file</a:t>
            </a:r>
            <a:endParaRPr sz="2000">
              <a:solidFill>
                <a:schemeClr val="accent1"/>
              </a:solidFill>
            </a:endParaRPr>
          </a:p>
        </p:txBody>
      </p:sp>
      <p:cxnSp>
        <p:nvCxnSpPr>
          <p:cNvPr id="1071" name="Google Shape;1071;p102"/>
          <p:cNvCxnSpPr/>
          <p:nvPr/>
        </p:nvCxnSpPr>
        <p:spPr>
          <a:xfrm>
            <a:off x="2661725" y="3198700"/>
            <a:ext cx="3767700" cy="639600"/>
          </a:xfrm>
          <a:prstGeom prst="straightConnector1">
            <a:avLst/>
          </a:prstGeom>
          <a:noFill/>
          <a:ln cap="flat" cmpd="sng" w="9525">
            <a:solidFill>
              <a:schemeClr val="dk2"/>
            </a:solidFill>
            <a:prstDash val="solid"/>
            <a:round/>
            <a:headEnd len="med" w="med" type="none"/>
            <a:tailEnd len="med" w="med" type="triangle"/>
          </a:ln>
        </p:spPr>
      </p:cxnSp>
      <p:sp>
        <p:nvSpPr>
          <p:cNvPr id="1072" name="Google Shape;1072;p102"/>
          <p:cNvSpPr txBox="1"/>
          <p:nvPr/>
        </p:nvSpPr>
        <p:spPr>
          <a:xfrm rot="635534">
            <a:off x="3450203" y="3169785"/>
            <a:ext cx="2348518" cy="49260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2"/>
                </a:solidFill>
              </a:rPr>
              <a:t>SPX: &lt;WinReg&gt;</a:t>
            </a:r>
            <a:endParaRPr sz="2000">
              <a:solidFill>
                <a:schemeClr val="dk2"/>
              </a:solidFill>
            </a:endParaRPr>
          </a:p>
        </p:txBody>
      </p:sp>
      <p:cxnSp>
        <p:nvCxnSpPr>
          <p:cNvPr id="1073" name="Google Shape;1073;p102"/>
          <p:cNvCxnSpPr/>
          <p:nvPr/>
        </p:nvCxnSpPr>
        <p:spPr>
          <a:xfrm flipH="1">
            <a:off x="2668100" y="3926950"/>
            <a:ext cx="3761400" cy="246900"/>
          </a:xfrm>
          <a:prstGeom prst="straightConnector1">
            <a:avLst/>
          </a:prstGeom>
          <a:noFill/>
          <a:ln cap="flat" cmpd="sng" w="9525">
            <a:solidFill>
              <a:schemeClr val="accent1"/>
            </a:solidFill>
            <a:prstDash val="solid"/>
            <a:round/>
            <a:headEnd len="med" w="med" type="none"/>
            <a:tailEnd len="med" w="med" type="triangle"/>
          </a:ln>
        </p:spPr>
      </p:cxnSp>
      <p:sp>
        <p:nvSpPr>
          <p:cNvPr id="1074" name="Google Shape;1074;p102"/>
          <p:cNvSpPr txBox="1"/>
          <p:nvPr/>
        </p:nvSpPr>
        <p:spPr>
          <a:xfrm rot="-224863">
            <a:off x="3106433" y="3636963"/>
            <a:ext cx="2239790" cy="492447"/>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chemeClr val="accent1"/>
                </a:solidFill>
              </a:rPr>
              <a:t>RST</a:t>
            </a:r>
            <a:endParaRPr sz="2000">
              <a:solidFill>
                <a:schemeClr val="accent1"/>
              </a:solidFill>
            </a:endParaRPr>
          </a:p>
        </p:txBody>
      </p:sp>
      <p:cxnSp>
        <p:nvCxnSpPr>
          <p:cNvPr id="1075" name="Google Shape;1075;p102"/>
          <p:cNvCxnSpPr/>
          <p:nvPr/>
        </p:nvCxnSpPr>
        <p:spPr>
          <a:xfrm>
            <a:off x="2661725" y="4265500"/>
            <a:ext cx="3767700" cy="639600"/>
          </a:xfrm>
          <a:prstGeom prst="straightConnector1">
            <a:avLst/>
          </a:prstGeom>
          <a:noFill/>
          <a:ln cap="flat" cmpd="sng" w="9525">
            <a:solidFill>
              <a:schemeClr val="dk2"/>
            </a:solidFill>
            <a:prstDash val="solid"/>
            <a:round/>
            <a:headEnd len="med" w="med" type="none"/>
            <a:tailEnd len="med" w="med" type="triangle"/>
          </a:ln>
        </p:spPr>
      </p:cxnSp>
      <p:sp>
        <p:nvSpPr>
          <p:cNvPr id="1076" name="Google Shape;1076;p102"/>
          <p:cNvSpPr txBox="1"/>
          <p:nvPr/>
        </p:nvSpPr>
        <p:spPr>
          <a:xfrm rot="635541">
            <a:off x="3445825" y="4283673"/>
            <a:ext cx="2860951" cy="49260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2"/>
                </a:solidFill>
              </a:rPr>
              <a:t>TCP: &lt;WinReg+Auth&gt;</a:t>
            </a:r>
            <a:endParaRPr sz="2000">
              <a:solidFill>
                <a:schemeClr val="dk2"/>
              </a:solidFill>
            </a:endParaRPr>
          </a:p>
        </p:txBody>
      </p:sp>
      <p:cxnSp>
        <p:nvCxnSpPr>
          <p:cNvPr id="1077" name="Google Shape;1077;p102"/>
          <p:cNvCxnSpPr/>
          <p:nvPr/>
        </p:nvCxnSpPr>
        <p:spPr>
          <a:xfrm>
            <a:off x="6484600" y="4909950"/>
            <a:ext cx="3522600" cy="31800"/>
          </a:xfrm>
          <a:prstGeom prst="straightConnector1">
            <a:avLst/>
          </a:prstGeom>
          <a:noFill/>
          <a:ln cap="flat" cmpd="sng" w="9525">
            <a:solidFill>
              <a:schemeClr val="accent1"/>
            </a:solidFill>
            <a:prstDash val="solid"/>
            <a:round/>
            <a:headEnd len="med" w="med" type="none"/>
            <a:tailEnd len="med" w="med" type="triangle"/>
          </a:ln>
        </p:spPr>
      </p:cxnSp>
      <p:sp>
        <p:nvSpPr>
          <p:cNvPr id="1078" name="Google Shape;1078;p102"/>
          <p:cNvSpPr txBox="1"/>
          <p:nvPr/>
        </p:nvSpPr>
        <p:spPr>
          <a:xfrm>
            <a:off x="7922475" y="4554850"/>
            <a:ext cx="741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accent1"/>
                </a:solidFill>
              </a:rPr>
              <a:t>Auth</a:t>
            </a:r>
            <a:endParaRPr sz="2000">
              <a:solidFill>
                <a:schemeClr val="accent1"/>
              </a:solidFill>
            </a:endParaRPr>
          </a:p>
        </p:txBody>
      </p:sp>
      <p:cxnSp>
        <p:nvCxnSpPr>
          <p:cNvPr id="1079" name="Google Shape;1079;p102"/>
          <p:cNvCxnSpPr/>
          <p:nvPr/>
        </p:nvCxnSpPr>
        <p:spPr>
          <a:xfrm>
            <a:off x="6484600" y="5367150"/>
            <a:ext cx="3522600" cy="31800"/>
          </a:xfrm>
          <a:prstGeom prst="straightConnector1">
            <a:avLst/>
          </a:prstGeom>
          <a:noFill/>
          <a:ln cap="flat" cmpd="sng" w="9525">
            <a:solidFill>
              <a:schemeClr val="lt2"/>
            </a:solidFill>
            <a:prstDash val="solid"/>
            <a:round/>
            <a:headEnd len="med" w="med" type="triangle"/>
            <a:tailEnd len="med" w="med" type="none"/>
          </a:ln>
        </p:spPr>
      </p:cxnSp>
      <p:cxnSp>
        <p:nvCxnSpPr>
          <p:cNvPr id="1080" name="Google Shape;1080;p102"/>
          <p:cNvCxnSpPr/>
          <p:nvPr/>
        </p:nvCxnSpPr>
        <p:spPr>
          <a:xfrm flipH="1">
            <a:off x="2668100" y="5374750"/>
            <a:ext cx="3761400" cy="246900"/>
          </a:xfrm>
          <a:prstGeom prst="straightConnector1">
            <a:avLst/>
          </a:prstGeom>
          <a:noFill/>
          <a:ln cap="flat" cmpd="sng" w="9525">
            <a:solidFill>
              <a:schemeClr val="accent1"/>
            </a:solidFill>
            <a:prstDash val="solid"/>
            <a:round/>
            <a:headEnd len="med" w="med" type="none"/>
            <a:tailEnd len="med" w="med" type="triangle"/>
          </a:ln>
        </p:spPr>
      </p:cxnSp>
      <p:sp>
        <p:nvSpPr>
          <p:cNvPr id="1081" name="Google Shape;1081;p102"/>
          <p:cNvSpPr txBox="1"/>
          <p:nvPr/>
        </p:nvSpPr>
        <p:spPr>
          <a:xfrm>
            <a:off x="7579300" y="5012050"/>
            <a:ext cx="1345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2"/>
                </a:solidFill>
              </a:rPr>
              <a:t>Challenge</a:t>
            </a:r>
            <a:endParaRPr sz="2000">
              <a:solidFill>
                <a:schemeClr val="lt2"/>
              </a:solidFill>
            </a:endParaRPr>
          </a:p>
        </p:txBody>
      </p:sp>
      <p:sp>
        <p:nvSpPr>
          <p:cNvPr id="1082" name="Google Shape;1082;p102"/>
          <p:cNvSpPr txBox="1"/>
          <p:nvPr/>
        </p:nvSpPr>
        <p:spPr>
          <a:xfrm rot="-224624">
            <a:off x="3053624" y="5128906"/>
            <a:ext cx="3023251" cy="492447"/>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chemeClr val="accent1"/>
                </a:solidFill>
              </a:rPr>
              <a:t>TCP: &lt;Bind+Challenge&gt;</a:t>
            </a:r>
            <a:endParaRPr sz="2000">
              <a:solidFill>
                <a:schemeClr val="accent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03"/>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Attack Chain</a:t>
            </a:r>
            <a:endParaRPr/>
          </a:p>
        </p:txBody>
      </p:sp>
      <p:grpSp>
        <p:nvGrpSpPr>
          <p:cNvPr id="1089" name="Google Shape;1089;p103"/>
          <p:cNvGrpSpPr/>
          <p:nvPr/>
        </p:nvGrpSpPr>
        <p:grpSpPr>
          <a:xfrm>
            <a:off x="2020025" y="1351950"/>
            <a:ext cx="8761550" cy="4664275"/>
            <a:chOff x="1968700" y="1553050"/>
            <a:chExt cx="8761550" cy="4664275"/>
          </a:xfrm>
        </p:grpSpPr>
        <p:sp>
          <p:nvSpPr>
            <p:cNvPr id="1090" name="Google Shape;1090;p103"/>
            <p:cNvSpPr txBox="1"/>
            <p:nvPr/>
          </p:nvSpPr>
          <p:spPr>
            <a:xfrm>
              <a:off x="1968700" y="1553050"/>
              <a:ext cx="12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2"/>
                  </a:solidFill>
                </a:rPr>
                <a:t>Client</a:t>
              </a:r>
              <a:endParaRPr sz="2800">
                <a:solidFill>
                  <a:schemeClr val="dk2"/>
                </a:solidFill>
              </a:endParaRPr>
            </a:p>
          </p:txBody>
        </p:sp>
        <p:sp>
          <p:nvSpPr>
            <p:cNvPr id="1091" name="Google Shape;1091;p103"/>
            <p:cNvSpPr txBox="1"/>
            <p:nvPr/>
          </p:nvSpPr>
          <p:spPr>
            <a:xfrm>
              <a:off x="9320550" y="1553050"/>
              <a:ext cx="1409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2"/>
                  </a:solidFill>
                </a:rPr>
                <a:t>Server</a:t>
              </a:r>
              <a:endParaRPr sz="2800">
                <a:solidFill>
                  <a:schemeClr val="lt2"/>
                </a:solidFill>
              </a:endParaRPr>
            </a:p>
          </p:txBody>
        </p:sp>
        <p:cxnSp>
          <p:nvCxnSpPr>
            <p:cNvPr id="1092" name="Google Shape;1092;p103"/>
            <p:cNvCxnSpPr/>
            <p:nvPr/>
          </p:nvCxnSpPr>
          <p:spPr>
            <a:xfrm flipH="1">
              <a:off x="2540200" y="2075100"/>
              <a:ext cx="57000" cy="4097100"/>
            </a:xfrm>
            <a:prstGeom prst="straightConnector1">
              <a:avLst/>
            </a:prstGeom>
            <a:noFill/>
            <a:ln cap="flat" cmpd="sng" w="9525">
              <a:solidFill>
                <a:schemeClr val="dk2"/>
              </a:solidFill>
              <a:prstDash val="solid"/>
              <a:round/>
              <a:headEnd len="med" w="med" type="none"/>
              <a:tailEnd len="med" w="med" type="none"/>
            </a:ln>
          </p:spPr>
        </p:cxnSp>
        <p:cxnSp>
          <p:nvCxnSpPr>
            <p:cNvPr id="1093" name="Google Shape;1093;p103"/>
            <p:cNvCxnSpPr/>
            <p:nvPr/>
          </p:nvCxnSpPr>
          <p:spPr>
            <a:xfrm flipH="1">
              <a:off x="9996900" y="2120225"/>
              <a:ext cx="57000" cy="4097100"/>
            </a:xfrm>
            <a:prstGeom prst="straightConnector1">
              <a:avLst/>
            </a:prstGeom>
            <a:noFill/>
            <a:ln cap="flat" cmpd="sng" w="9525">
              <a:solidFill>
                <a:schemeClr val="lt2"/>
              </a:solidFill>
              <a:prstDash val="solid"/>
              <a:round/>
              <a:headEnd len="med" w="med" type="none"/>
              <a:tailEnd len="med" w="med" type="none"/>
            </a:ln>
          </p:spPr>
        </p:cxnSp>
      </p:grpSp>
      <p:grpSp>
        <p:nvGrpSpPr>
          <p:cNvPr id="1094" name="Google Shape;1094;p103"/>
          <p:cNvGrpSpPr/>
          <p:nvPr/>
        </p:nvGrpSpPr>
        <p:grpSpPr>
          <a:xfrm>
            <a:off x="5720275" y="1351950"/>
            <a:ext cx="1545000" cy="4619150"/>
            <a:chOff x="1858950" y="1553050"/>
            <a:chExt cx="1545000" cy="4619150"/>
          </a:xfrm>
        </p:grpSpPr>
        <p:sp>
          <p:nvSpPr>
            <p:cNvPr id="1095" name="Google Shape;1095;p103"/>
            <p:cNvSpPr txBox="1"/>
            <p:nvPr/>
          </p:nvSpPr>
          <p:spPr>
            <a:xfrm>
              <a:off x="1858950" y="1553050"/>
              <a:ext cx="1545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accent1"/>
                  </a:solidFill>
                </a:rPr>
                <a:t>Attacker</a:t>
              </a:r>
              <a:endParaRPr sz="2800">
                <a:solidFill>
                  <a:schemeClr val="accent1"/>
                </a:solidFill>
              </a:endParaRPr>
            </a:p>
          </p:txBody>
        </p:sp>
        <p:cxnSp>
          <p:nvCxnSpPr>
            <p:cNvPr id="1096" name="Google Shape;1096;p103"/>
            <p:cNvCxnSpPr/>
            <p:nvPr/>
          </p:nvCxnSpPr>
          <p:spPr>
            <a:xfrm flipH="1">
              <a:off x="2540200" y="2075100"/>
              <a:ext cx="57000" cy="4097100"/>
            </a:xfrm>
            <a:prstGeom prst="straightConnector1">
              <a:avLst/>
            </a:prstGeom>
            <a:noFill/>
            <a:ln cap="flat" cmpd="sng" w="9525">
              <a:solidFill>
                <a:schemeClr val="accent1"/>
              </a:solidFill>
              <a:prstDash val="solid"/>
              <a:round/>
              <a:headEnd len="med" w="med" type="none"/>
              <a:tailEnd len="med" w="med" type="none"/>
            </a:ln>
          </p:spPr>
        </p:cxnSp>
      </p:grpSp>
      <p:cxnSp>
        <p:nvCxnSpPr>
          <p:cNvPr id="1097" name="Google Shape;1097;p103"/>
          <p:cNvCxnSpPr/>
          <p:nvPr/>
        </p:nvCxnSpPr>
        <p:spPr>
          <a:xfrm>
            <a:off x="2661725" y="2131900"/>
            <a:ext cx="3767700" cy="639600"/>
          </a:xfrm>
          <a:prstGeom prst="straightConnector1">
            <a:avLst/>
          </a:prstGeom>
          <a:noFill/>
          <a:ln cap="flat" cmpd="sng" w="9525">
            <a:solidFill>
              <a:schemeClr val="dk2"/>
            </a:solidFill>
            <a:prstDash val="solid"/>
            <a:round/>
            <a:headEnd len="med" w="med" type="none"/>
            <a:tailEnd len="med" w="med" type="triangle"/>
          </a:ln>
        </p:spPr>
      </p:cxnSp>
      <p:sp>
        <p:nvSpPr>
          <p:cNvPr id="1098" name="Google Shape;1098;p103"/>
          <p:cNvSpPr txBox="1"/>
          <p:nvPr/>
        </p:nvSpPr>
        <p:spPr>
          <a:xfrm rot="635534">
            <a:off x="3297803" y="2026785"/>
            <a:ext cx="2348518" cy="49260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2"/>
                </a:solidFill>
              </a:rPr>
              <a:t>SMB: \PIPE\winreg</a:t>
            </a:r>
            <a:endParaRPr sz="2000">
              <a:solidFill>
                <a:schemeClr val="dk2"/>
              </a:solidFill>
            </a:endParaRPr>
          </a:p>
        </p:txBody>
      </p:sp>
      <p:cxnSp>
        <p:nvCxnSpPr>
          <p:cNvPr id="1099" name="Google Shape;1099;p103"/>
          <p:cNvCxnSpPr/>
          <p:nvPr/>
        </p:nvCxnSpPr>
        <p:spPr>
          <a:xfrm flipH="1">
            <a:off x="2668100" y="2860150"/>
            <a:ext cx="3761400" cy="246900"/>
          </a:xfrm>
          <a:prstGeom prst="straightConnector1">
            <a:avLst/>
          </a:prstGeom>
          <a:noFill/>
          <a:ln cap="flat" cmpd="sng" w="9525">
            <a:solidFill>
              <a:schemeClr val="accent1"/>
            </a:solidFill>
            <a:prstDash val="solid"/>
            <a:round/>
            <a:headEnd len="med" w="med" type="none"/>
            <a:tailEnd len="med" w="med" type="triangle"/>
          </a:ln>
        </p:spPr>
      </p:cxnSp>
      <p:sp>
        <p:nvSpPr>
          <p:cNvPr id="1100" name="Google Shape;1100;p103"/>
          <p:cNvSpPr txBox="1"/>
          <p:nvPr/>
        </p:nvSpPr>
        <p:spPr>
          <a:xfrm rot="-224863">
            <a:off x="3106433" y="2570163"/>
            <a:ext cx="2239790" cy="49244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accent1"/>
                </a:solidFill>
              </a:rPr>
              <a:t>SMB: No such file</a:t>
            </a:r>
            <a:endParaRPr sz="2000">
              <a:solidFill>
                <a:schemeClr val="accent1"/>
              </a:solidFill>
            </a:endParaRPr>
          </a:p>
        </p:txBody>
      </p:sp>
      <p:cxnSp>
        <p:nvCxnSpPr>
          <p:cNvPr id="1101" name="Google Shape;1101;p103"/>
          <p:cNvCxnSpPr/>
          <p:nvPr/>
        </p:nvCxnSpPr>
        <p:spPr>
          <a:xfrm>
            <a:off x="2661725" y="3198700"/>
            <a:ext cx="3767700" cy="639600"/>
          </a:xfrm>
          <a:prstGeom prst="straightConnector1">
            <a:avLst/>
          </a:prstGeom>
          <a:noFill/>
          <a:ln cap="flat" cmpd="sng" w="9525">
            <a:solidFill>
              <a:schemeClr val="dk2"/>
            </a:solidFill>
            <a:prstDash val="solid"/>
            <a:round/>
            <a:headEnd len="med" w="med" type="none"/>
            <a:tailEnd len="med" w="med" type="triangle"/>
          </a:ln>
        </p:spPr>
      </p:cxnSp>
      <p:sp>
        <p:nvSpPr>
          <p:cNvPr id="1102" name="Google Shape;1102;p103"/>
          <p:cNvSpPr txBox="1"/>
          <p:nvPr/>
        </p:nvSpPr>
        <p:spPr>
          <a:xfrm rot="635534">
            <a:off x="3450203" y="3169785"/>
            <a:ext cx="2348518" cy="49260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2"/>
                </a:solidFill>
              </a:rPr>
              <a:t>SPX: &lt;WinReg&gt;</a:t>
            </a:r>
            <a:endParaRPr sz="2000">
              <a:solidFill>
                <a:schemeClr val="dk2"/>
              </a:solidFill>
            </a:endParaRPr>
          </a:p>
        </p:txBody>
      </p:sp>
      <p:cxnSp>
        <p:nvCxnSpPr>
          <p:cNvPr id="1103" name="Google Shape;1103;p103"/>
          <p:cNvCxnSpPr/>
          <p:nvPr/>
        </p:nvCxnSpPr>
        <p:spPr>
          <a:xfrm flipH="1">
            <a:off x="2668100" y="3926950"/>
            <a:ext cx="3761400" cy="246900"/>
          </a:xfrm>
          <a:prstGeom prst="straightConnector1">
            <a:avLst/>
          </a:prstGeom>
          <a:noFill/>
          <a:ln cap="flat" cmpd="sng" w="9525">
            <a:solidFill>
              <a:schemeClr val="accent1"/>
            </a:solidFill>
            <a:prstDash val="solid"/>
            <a:round/>
            <a:headEnd len="med" w="med" type="none"/>
            <a:tailEnd len="med" w="med" type="triangle"/>
          </a:ln>
        </p:spPr>
      </p:cxnSp>
      <p:sp>
        <p:nvSpPr>
          <p:cNvPr id="1104" name="Google Shape;1104;p103"/>
          <p:cNvSpPr txBox="1"/>
          <p:nvPr/>
        </p:nvSpPr>
        <p:spPr>
          <a:xfrm rot="-224863">
            <a:off x="3106433" y="3636963"/>
            <a:ext cx="2239790" cy="492447"/>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chemeClr val="accent1"/>
                </a:solidFill>
              </a:rPr>
              <a:t>RST</a:t>
            </a:r>
            <a:endParaRPr sz="2000">
              <a:solidFill>
                <a:schemeClr val="accent1"/>
              </a:solidFill>
            </a:endParaRPr>
          </a:p>
        </p:txBody>
      </p:sp>
      <p:cxnSp>
        <p:nvCxnSpPr>
          <p:cNvPr id="1105" name="Google Shape;1105;p103"/>
          <p:cNvCxnSpPr/>
          <p:nvPr/>
        </p:nvCxnSpPr>
        <p:spPr>
          <a:xfrm>
            <a:off x="2661725" y="4265500"/>
            <a:ext cx="3767700" cy="639600"/>
          </a:xfrm>
          <a:prstGeom prst="straightConnector1">
            <a:avLst/>
          </a:prstGeom>
          <a:noFill/>
          <a:ln cap="flat" cmpd="sng" w="9525">
            <a:solidFill>
              <a:schemeClr val="dk2"/>
            </a:solidFill>
            <a:prstDash val="solid"/>
            <a:round/>
            <a:headEnd len="med" w="med" type="none"/>
            <a:tailEnd len="med" w="med" type="triangle"/>
          </a:ln>
        </p:spPr>
      </p:cxnSp>
      <p:sp>
        <p:nvSpPr>
          <p:cNvPr id="1106" name="Google Shape;1106;p103"/>
          <p:cNvSpPr txBox="1"/>
          <p:nvPr/>
        </p:nvSpPr>
        <p:spPr>
          <a:xfrm rot="635541">
            <a:off x="3445825" y="4283673"/>
            <a:ext cx="2860951" cy="49260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2"/>
                </a:solidFill>
              </a:rPr>
              <a:t>TCP: &lt;WinReg+Auth&gt;</a:t>
            </a:r>
            <a:endParaRPr sz="2000">
              <a:solidFill>
                <a:schemeClr val="dk2"/>
              </a:solidFill>
            </a:endParaRPr>
          </a:p>
        </p:txBody>
      </p:sp>
      <p:cxnSp>
        <p:nvCxnSpPr>
          <p:cNvPr id="1107" name="Google Shape;1107;p103"/>
          <p:cNvCxnSpPr/>
          <p:nvPr/>
        </p:nvCxnSpPr>
        <p:spPr>
          <a:xfrm>
            <a:off x="6484600" y="4909950"/>
            <a:ext cx="3522600" cy="31800"/>
          </a:xfrm>
          <a:prstGeom prst="straightConnector1">
            <a:avLst/>
          </a:prstGeom>
          <a:noFill/>
          <a:ln cap="flat" cmpd="sng" w="9525">
            <a:solidFill>
              <a:schemeClr val="accent1"/>
            </a:solidFill>
            <a:prstDash val="solid"/>
            <a:round/>
            <a:headEnd len="med" w="med" type="none"/>
            <a:tailEnd len="med" w="med" type="triangle"/>
          </a:ln>
        </p:spPr>
      </p:cxnSp>
      <p:sp>
        <p:nvSpPr>
          <p:cNvPr id="1108" name="Google Shape;1108;p103"/>
          <p:cNvSpPr txBox="1"/>
          <p:nvPr/>
        </p:nvSpPr>
        <p:spPr>
          <a:xfrm>
            <a:off x="7922475" y="4554850"/>
            <a:ext cx="741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accent1"/>
                </a:solidFill>
              </a:rPr>
              <a:t>Auth</a:t>
            </a:r>
            <a:endParaRPr sz="2000">
              <a:solidFill>
                <a:schemeClr val="accent1"/>
              </a:solidFill>
            </a:endParaRPr>
          </a:p>
        </p:txBody>
      </p:sp>
      <p:cxnSp>
        <p:nvCxnSpPr>
          <p:cNvPr id="1109" name="Google Shape;1109;p103"/>
          <p:cNvCxnSpPr/>
          <p:nvPr/>
        </p:nvCxnSpPr>
        <p:spPr>
          <a:xfrm>
            <a:off x="6484600" y="5367150"/>
            <a:ext cx="3522600" cy="31800"/>
          </a:xfrm>
          <a:prstGeom prst="straightConnector1">
            <a:avLst/>
          </a:prstGeom>
          <a:noFill/>
          <a:ln cap="flat" cmpd="sng" w="9525">
            <a:solidFill>
              <a:schemeClr val="lt2"/>
            </a:solidFill>
            <a:prstDash val="solid"/>
            <a:round/>
            <a:headEnd len="med" w="med" type="triangle"/>
            <a:tailEnd len="med" w="med" type="none"/>
          </a:ln>
        </p:spPr>
      </p:cxnSp>
      <p:cxnSp>
        <p:nvCxnSpPr>
          <p:cNvPr id="1110" name="Google Shape;1110;p103"/>
          <p:cNvCxnSpPr/>
          <p:nvPr/>
        </p:nvCxnSpPr>
        <p:spPr>
          <a:xfrm flipH="1">
            <a:off x="2668100" y="5374750"/>
            <a:ext cx="3761400" cy="246900"/>
          </a:xfrm>
          <a:prstGeom prst="straightConnector1">
            <a:avLst/>
          </a:prstGeom>
          <a:noFill/>
          <a:ln cap="flat" cmpd="sng" w="9525">
            <a:solidFill>
              <a:schemeClr val="accent1"/>
            </a:solidFill>
            <a:prstDash val="solid"/>
            <a:round/>
            <a:headEnd len="med" w="med" type="none"/>
            <a:tailEnd len="med" w="med" type="triangle"/>
          </a:ln>
        </p:spPr>
      </p:cxnSp>
      <p:sp>
        <p:nvSpPr>
          <p:cNvPr id="1111" name="Google Shape;1111;p103"/>
          <p:cNvSpPr txBox="1"/>
          <p:nvPr/>
        </p:nvSpPr>
        <p:spPr>
          <a:xfrm rot="-224624">
            <a:off x="3053624" y="5128906"/>
            <a:ext cx="3023251" cy="492447"/>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chemeClr val="accent1"/>
                </a:solidFill>
              </a:rPr>
              <a:t>TCP: &lt;Bind+</a:t>
            </a:r>
            <a:r>
              <a:rPr lang="en-GB" sz="2000">
                <a:solidFill>
                  <a:schemeClr val="accent1"/>
                </a:solidFill>
              </a:rPr>
              <a:t>Challenge</a:t>
            </a:r>
            <a:r>
              <a:rPr lang="en-GB" sz="2000">
                <a:solidFill>
                  <a:schemeClr val="accent1"/>
                </a:solidFill>
              </a:rPr>
              <a:t>&gt;</a:t>
            </a:r>
            <a:endParaRPr sz="2000">
              <a:solidFill>
                <a:schemeClr val="accent1"/>
              </a:solidFill>
            </a:endParaRPr>
          </a:p>
        </p:txBody>
      </p:sp>
      <p:cxnSp>
        <p:nvCxnSpPr>
          <p:cNvPr id="1112" name="Google Shape;1112;p103"/>
          <p:cNvCxnSpPr/>
          <p:nvPr/>
        </p:nvCxnSpPr>
        <p:spPr>
          <a:xfrm>
            <a:off x="2598400" y="5824350"/>
            <a:ext cx="3774000" cy="25200"/>
          </a:xfrm>
          <a:prstGeom prst="straightConnector1">
            <a:avLst/>
          </a:prstGeom>
          <a:noFill/>
          <a:ln cap="flat" cmpd="sng" w="9525">
            <a:solidFill>
              <a:schemeClr val="dk2"/>
            </a:solidFill>
            <a:prstDash val="solid"/>
            <a:round/>
            <a:headEnd len="med" w="med" type="none"/>
            <a:tailEnd len="med" w="med" type="triangle"/>
          </a:ln>
        </p:spPr>
      </p:cxnSp>
      <p:cxnSp>
        <p:nvCxnSpPr>
          <p:cNvPr id="1113" name="Google Shape;1113;p103"/>
          <p:cNvCxnSpPr/>
          <p:nvPr/>
        </p:nvCxnSpPr>
        <p:spPr>
          <a:xfrm>
            <a:off x="6484600" y="5824350"/>
            <a:ext cx="3522600" cy="31800"/>
          </a:xfrm>
          <a:prstGeom prst="straightConnector1">
            <a:avLst/>
          </a:prstGeom>
          <a:noFill/>
          <a:ln cap="flat" cmpd="sng" w="9525">
            <a:solidFill>
              <a:schemeClr val="accent1"/>
            </a:solidFill>
            <a:prstDash val="solid"/>
            <a:round/>
            <a:headEnd len="med" w="med" type="none"/>
            <a:tailEnd len="med" w="med" type="triangle"/>
          </a:ln>
        </p:spPr>
      </p:cxnSp>
      <p:sp>
        <p:nvSpPr>
          <p:cNvPr id="1114" name="Google Shape;1114;p103"/>
          <p:cNvSpPr txBox="1"/>
          <p:nvPr/>
        </p:nvSpPr>
        <p:spPr>
          <a:xfrm>
            <a:off x="3883875" y="5469250"/>
            <a:ext cx="741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2"/>
                </a:solidFill>
              </a:rPr>
              <a:t>Auth</a:t>
            </a:r>
            <a:endParaRPr sz="2000">
              <a:solidFill>
                <a:schemeClr val="dk2"/>
              </a:solidFill>
            </a:endParaRPr>
          </a:p>
        </p:txBody>
      </p:sp>
      <p:sp>
        <p:nvSpPr>
          <p:cNvPr id="1115" name="Google Shape;1115;p103"/>
          <p:cNvSpPr txBox="1"/>
          <p:nvPr/>
        </p:nvSpPr>
        <p:spPr>
          <a:xfrm>
            <a:off x="7922475" y="5469250"/>
            <a:ext cx="741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accent1"/>
                </a:solidFill>
              </a:rPr>
              <a:t>Auth</a:t>
            </a:r>
            <a:endParaRPr sz="2000">
              <a:solidFill>
                <a:schemeClr val="accent1"/>
              </a:solidFill>
            </a:endParaRPr>
          </a:p>
        </p:txBody>
      </p:sp>
      <p:sp>
        <p:nvSpPr>
          <p:cNvPr id="1116" name="Google Shape;1116;p103"/>
          <p:cNvSpPr txBox="1"/>
          <p:nvPr/>
        </p:nvSpPr>
        <p:spPr>
          <a:xfrm>
            <a:off x="7579300" y="5012050"/>
            <a:ext cx="1345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2"/>
                </a:solidFill>
              </a:rPr>
              <a:t>Challenge</a:t>
            </a:r>
            <a:endParaRPr sz="2000">
              <a:solidFill>
                <a:schemeClr val="lt2"/>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04"/>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Relay Targets</a:t>
            </a:r>
            <a:endParaRPr/>
          </a:p>
        </p:txBody>
      </p:sp>
      <p:sp>
        <p:nvSpPr>
          <p:cNvPr id="1123" name="Google Shape;1123;p104"/>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b="1" lang="en-GB"/>
              <a:t>Can’t</a:t>
            </a:r>
            <a:r>
              <a:rPr lang="en-GB"/>
              <a:t> relay to RPC servers that require </a:t>
            </a:r>
            <a:r>
              <a:rPr lang="en-GB">
                <a:solidFill>
                  <a:schemeClr val="lt2"/>
                </a:solidFill>
              </a:rPr>
              <a:t>PKT_PRIVACY</a:t>
            </a:r>
            <a:endParaRPr>
              <a:solidFill>
                <a:schemeClr val="lt2"/>
              </a:solidFill>
            </a:endParaRPr>
          </a:p>
          <a:p>
            <a:pPr indent="0" lvl="0" marL="0" rtl="0" algn="l">
              <a:spcBef>
                <a:spcPts val="5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 RPC Client-Server Model</a:t>
            </a:r>
            <a:endParaRPr/>
          </a:p>
        </p:txBody>
      </p:sp>
      <p:sp>
        <p:nvSpPr>
          <p:cNvPr id="191" name="Google Shape;191;p33"/>
          <p:cNvSpPr/>
          <p:nvPr/>
        </p:nvSpPr>
        <p:spPr>
          <a:xfrm>
            <a:off x="6877038"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192" name="Google Shape;192;p33"/>
          <p:cNvSpPr/>
          <p:nvPr/>
        </p:nvSpPr>
        <p:spPr>
          <a:xfrm>
            <a:off x="6877038"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cxnSp>
        <p:nvCxnSpPr>
          <p:cNvPr id="193" name="Google Shape;193;p33"/>
          <p:cNvCxnSpPr>
            <a:stCxn id="192" idx="0"/>
            <a:endCxn id="191" idx="2"/>
          </p:cNvCxnSpPr>
          <p:nvPr/>
        </p:nvCxnSpPr>
        <p:spPr>
          <a:xfrm rot="10800000">
            <a:off x="8060088" y="3096988"/>
            <a:ext cx="0" cy="1496100"/>
          </a:xfrm>
          <a:prstGeom prst="straightConnector1">
            <a:avLst/>
          </a:prstGeom>
          <a:noFill/>
          <a:ln cap="flat" cmpd="sng" w="28575">
            <a:solidFill>
              <a:schemeClr val="dk2"/>
            </a:solidFill>
            <a:prstDash val="solid"/>
            <a:round/>
            <a:headEnd len="med" w="med" type="none"/>
            <a:tailEnd len="med" w="med" type="triangle"/>
          </a:ln>
        </p:spPr>
      </p:cxnSp>
      <p:sp>
        <p:nvSpPr>
          <p:cNvPr id="194" name="Google Shape;194;p33"/>
          <p:cNvSpPr txBox="1"/>
          <p:nvPr/>
        </p:nvSpPr>
        <p:spPr>
          <a:xfrm>
            <a:off x="7219600" y="3644925"/>
            <a:ext cx="16809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Consolas"/>
                <a:ea typeface="Consolas"/>
                <a:cs typeface="Consolas"/>
                <a:sym typeface="Consolas"/>
              </a:rPr>
              <a:t>Foo(5, “Hello”)</a:t>
            </a:r>
            <a:endParaRPr>
              <a:solidFill>
                <a:schemeClr val="lt1"/>
              </a:solidFill>
              <a:latin typeface="Consolas"/>
              <a:ea typeface="Consolas"/>
              <a:cs typeface="Consolas"/>
              <a:sym typeface="Consolas"/>
            </a:endParaRPr>
          </a:p>
        </p:txBody>
      </p:sp>
      <p:sp>
        <p:nvSpPr>
          <p:cNvPr id="195" name="Google Shape;195;p33"/>
          <p:cNvSpPr/>
          <p:nvPr/>
        </p:nvSpPr>
        <p:spPr>
          <a:xfrm>
            <a:off x="720350" y="2331925"/>
            <a:ext cx="3177360" cy="3026214"/>
          </a:xfrm>
          <a:prstGeom prst="flowChartDocument">
            <a:avLst/>
          </a:prstGeom>
          <a:solidFill>
            <a:srgbClr val="E6E6E6"/>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onsolas"/>
                <a:ea typeface="Consolas"/>
                <a:cs typeface="Consolas"/>
                <a:sym typeface="Consolas"/>
              </a:rPr>
              <a:t>[    uuid(12345678-4000-2006-0000-20000000001a)</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interface </a:t>
            </a:r>
            <a:r>
              <a:rPr b="1" lang="en-GB">
                <a:solidFill>
                  <a:schemeClr val="dk1"/>
                </a:solidFill>
                <a:latin typeface="Consolas"/>
                <a:ea typeface="Consolas"/>
                <a:cs typeface="Consolas"/>
                <a:sym typeface="Consolas"/>
              </a:rPr>
              <a:t>Test</a:t>
            </a:r>
            <a:endParaRPr b="1">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void </a:t>
            </a:r>
            <a:r>
              <a:rPr b="1" lang="en-GB">
                <a:solidFill>
                  <a:schemeClr val="dk1"/>
                </a:solidFill>
                <a:latin typeface="Consolas"/>
                <a:ea typeface="Consolas"/>
                <a:cs typeface="Consolas"/>
                <a:sym typeface="Consolas"/>
              </a:rPr>
              <a:t>Foo</a:t>
            </a:r>
            <a:r>
              <a:rPr lang="en-GB">
                <a:solidFill>
                  <a:schemeClr val="dk1"/>
                </a:solidFill>
                <a:latin typeface="Consolas"/>
                <a:ea typeface="Consolas"/>
                <a:cs typeface="Consolas"/>
                <a:sym typeface="Consolas"/>
              </a:rPr>
              <a:t>([in] int number,  [in] char *message);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void </a:t>
            </a:r>
            <a:r>
              <a:rPr b="1" lang="en-GB">
                <a:solidFill>
                  <a:schemeClr val="dk1"/>
                </a:solidFill>
                <a:latin typeface="Consolas"/>
                <a:ea typeface="Consolas"/>
                <a:cs typeface="Consolas"/>
                <a:sym typeface="Consolas"/>
              </a:rPr>
              <a:t>Bar</a:t>
            </a:r>
            <a:r>
              <a:rPr lang="en-GB">
                <a:solidFill>
                  <a:schemeClr val="dk1"/>
                </a:solidFill>
                <a:latin typeface="Consolas"/>
                <a:ea typeface="Consolas"/>
                <a:cs typeface="Consolas"/>
                <a:sym typeface="Consolas"/>
              </a:rPr>
              <a:t>([out] int * result);</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05"/>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Relay Targets</a:t>
            </a:r>
            <a:endParaRPr/>
          </a:p>
        </p:txBody>
      </p:sp>
      <p:sp>
        <p:nvSpPr>
          <p:cNvPr id="1130" name="Google Shape;1130;p105"/>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0" lvl="0" marL="0" rtl="0" algn="l">
              <a:lnSpc>
                <a:spcPct val="150000"/>
              </a:lnSpc>
              <a:spcBef>
                <a:spcPts val="500"/>
              </a:spcBef>
              <a:spcAft>
                <a:spcPts val="0"/>
              </a:spcAft>
              <a:buNone/>
            </a:pPr>
            <a:r>
              <a:rPr b="1" lang="en-GB"/>
              <a:t>Can’t</a:t>
            </a:r>
            <a:r>
              <a:rPr lang="en-GB"/>
              <a:t> relay to RPC servers that require </a:t>
            </a:r>
            <a:r>
              <a:rPr lang="en-GB">
                <a:solidFill>
                  <a:schemeClr val="lt2"/>
                </a:solidFill>
              </a:rPr>
              <a:t>PKT_PRIVACY</a:t>
            </a:r>
            <a:endParaRPr>
              <a:solidFill>
                <a:schemeClr val="lt2"/>
              </a:solidFill>
            </a:endParaRPr>
          </a:p>
          <a:p>
            <a:pPr indent="-330200" lvl="1" marL="914400" rtl="0" algn="l">
              <a:lnSpc>
                <a:spcPct val="150000"/>
              </a:lnSpc>
              <a:spcBef>
                <a:spcPts val="400"/>
              </a:spcBef>
              <a:spcAft>
                <a:spcPts val="0"/>
              </a:spcAft>
              <a:buSzPts val="1600"/>
              <a:buChar char="○"/>
            </a:pPr>
            <a:r>
              <a:rPr lang="en-GB"/>
              <a:t>Encryption is derived from shared secret — the password</a:t>
            </a:r>
            <a:endParaRPr/>
          </a:p>
          <a:p>
            <a:pPr indent="-330200" lvl="1" marL="914400" rtl="0" algn="l">
              <a:lnSpc>
                <a:spcPct val="150000"/>
              </a:lnSpc>
              <a:spcBef>
                <a:spcPts val="0"/>
              </a:spcBef>
              <a:spcAft>
                <a:spcPts val="0"/>
              </a:spcAft>
              <a:buSzPts val="1600"/>
              <a:buChar char="○"/>
            </a:pPr>
            <a:r>
              <a:rPr lang="en-GB"/>
              <a:t>SCM, Task scheduler</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06"/>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Relay Targets</a:t>
            </a:r>
            <a:endParaRPr/>
          </a:p>
        </p:txBody>
      </p:sp>
      <p:sp>
        <p:nvSpPr>
          <p:cNvPr id="1137" name="Google Shape;1137;p106"/>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0" lvl="0" marL="0" rtl="0" algn="l">
              <a:lnSpc>
                <a:spcPct val="150000"/>
              </a:lnSpc>
              <a:spcBef>
                <a:spcPts val="500"/>
              </a:spcBef>
              <a:spcAft>
                <a:spcPts val="0"/>
              </a:spcAft>
              <a:buNone/>
            </a:pPr>
            <a:r>
              <a:rPr b="1" lang="en-GB"/>
              <a:t>Can’t</a:t>
            </a:r>
            <a:r>
              <a:rPr lang="en-GB"/>
              <a:t> relay to RPC servers that require </a:t>
            </a:r>
            <a:r>
              <a:rPr lang="en-GB">
                <a:solidFill>
                  <a:schemeClr val="lt2"/>
                </a:solidFill>
              </a:rPr>
              <a:t>PKT_PRIVACY</a:t>
            </a:r>
            <a:endParaRPr>
              <a:solidFill>
                <a:schemeClr val="lt2"/>
              </a:solidFill>
            </a:endParaRPr>
          </a:p>
          <a:p>
            <a:pPr indent="-330200" lvl="1" marL="914400" rtl="0" algn="l">
              <a:lnSpc>
                <a:spcPct val="150000"/>
              </a:lnSpc>
              <a:spcBef>
                <a:spcPts val="400"/>
              </a:spcBef>
              <a:spcAft>
                <a:spcPts val="0"/>
              </a:spcAft>
              <a:buSzPts val="1600"/>
              <a:buChar char="○"/>
            </a:pPr>
            <a:r>
              <a:rPr lang="en-GB"/>
              <a:t>Encryption is derived from shared secret — the password</a:t>
            </a:r>
            <a:endParaRPr/>
          </a:p>
          <a:p>
            <a:pPr indent="-330200" lvl="1" marL="914400" rtl="0" algn="l">
              <a:lnSpc>
                <a:spcPct val="150000"/>
              </a:lnSpc>
              <a:spcBef>
                <a:spcPts val="0"/>
              </a:spcBef>
              <a:spcAft>
                <a:spcPts val="0"/>
              </a:spcAft>
              <a:buSzPts val="1600"/>
              <a:buChar char="○"/>
            </a:pPr>
            <a:r>
              <a:rPr lang="en-GB"/>
              <a:t>SCM, Task scheduler</a:t>
            </a:r>
            <a:endParaRPr/>
          </a:p>
          <a:p>
            <a:pPr indent="-330200" lvl="1" marL="914400" rtl="0" algn="l">
              <a:lnSpc>
                <a:spcPct val="150000"/>
              </a:lnSpc>
              <a:spcBef>
                <a:spcPts val="0"/>
              </a:spcBef>
              <a:spcAft>
                <a:spcPts val="0"/>
              </a:spcAft>
              <a:buSzPts val="1600"/>
              <a:buChar char="○"/>
            </a:pPr>
            <a:r>
              <a:rPr lang="en-GB"/>
              <a:t>Winreg server as well, surprisingly</a:t>
            </a:r>
            <a:endParaRPr/>
          </a:p>
        </p:txBody>
      </p:sp>
      <p:pic>
        <p:nvPicPr>
          <p:cNvPr id="1138" name="Google Shape;1138;p106"/>
          <p:cNvPicPr preferRelativeResize="0"/>
          <p:nvPr/>
        </p:nvPicPr>
        <p:blipFill>
          <a:blip r:embed="rId3">
            <a:alphaModFix/>
          </a:blip>
          <a:stretch>
            <a:fillRect/>
          </a:stretch>
        </p:blipFill>
        <p:spPr>
          <a:xfrm>
            <a:off x="171450" y="3596388"/>
            <a:ext cx="11849100" cy="2505075"/>
          </a:xfrm>
          <a:prstGeom prst="rect">
            <a:avLst/>
          </a:prstGeom>
          <a:noFill/>
          <a:ln>
            <a:noFill/>
          </a:ln>
        </p:spPr>
      </p:pic>
      <p:sp>
        <p:nvSpPr>
          <p:cNvPr id="1139" name="Google Shape;1139;p106"/>
          <p:cNvSpPr/>
          <p:nvPr/>
        </p:nvSpPr>
        <p:spPr>
          <a:xfrm>
            <a:off x="1179950" y="5165125"/>
            <a:ext cx="5914500" cy="278700"/>
          </a:xfrm>
          <a:prstGeom prst="roundRect">
            <a:avLst>
              <a:gd fmla="val 16667" name="adj"/>
            </a:avLst>
          </a:prstGeom>
          <a:solidFill>
            <a:srgbClr val="FF9933">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07"/>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ADCS Relay</a:t>
            </a:r>
            <a:endParaRPr/>
          </a:p>
        </p:txBody>
      </p:sp>
      <p:pic>
        <p:nvPicPr>
          <p:cNvPr id="1146" name="Google Shape;1146;p107" title="laptop.png"/>
          <p:cNvPicPr preferRelativeResize="0"/>
          <p:nvPr/>
        </p:nvPicPr>
        <p:blipFill>
          <a:blip r:embed="rId3">
            <a:alphaModFix/>
          </a:blip>
          <a:stretch>
            <a:fillRect/>
          </a:stretch>
        </p:blipFill>
        <p:spPr>
          <a:xfrm>
            <a:off x="741400" y="2500451"/>
            <a:ext cx="1534051" cy="1534051"/>
          </a:xfrm>
          <a:prstGeom prst="rect">
            <a:avLst/>
          </a:prstGeom>
          <a:noFill/>
          <a:ln>
            <a:noFill/>
          </a:ln>
        </p:spPr>
      </p:pic>
      <p:sp>
        <p:nvSpPr>
          <p:cNvPr id="1147" name="Google Shape;1147;p107"/>
          <p:cNvSpPr txBox="1"/>
          <p:nvPr/>
        </p:nvSpPr>
        <p:spPr>
          <a:xfrm>
            <a:off x="963775" y="2746150"/>
            <a:ext cx="1089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600">
                <a:solidFill>
                  <a:schemeClr val="lt1"/>
                </a:solidFill>
              </a:rPr>
              <a:t>Victim</a:t>
            </a:r>
            <a:endParaRPr sz="2600">
              <a:solidFill>
                <a:schemeClr val="lt1"/>
              </a:solidFill>
            </a:endParaRPr>
          </a:p>
        </p:txBody>
      </p:sp>
      <p:pic>
        <p:nvPicPr>
          <p:cNvPr id="1148" name="Google Shape;1148;p107" title="server.png"/>
          <p:cNvPicPr preferRelativeResize="0"/>
          <p:nvPr/>
        </p:nvPicPr>
        <p:blipFill>
          <a:blip r:embed="rId4">
            <a:alphaModFix/>
          </a:blip>
          <a:stretch>
            <a:fillRect/>
          </a:stretch>
        </p:blipFill>
        <p:spPr>
          <a:xfrm>
            <a:off x="4676800" y="2500444"/>
            <a:ext cx="1534051" cy="1534051"/>
          </a:xfrm>
          <a:prstGeom prst="rect">
            <a:avLst/>
          </a:prstGeom>
          <a:noFill/>
          <a:ln>
            <a:noFill/>
          </a:ln>
        </p:spPr>
      </p:pic>
      <p:pic>
        <p:nvPicPr>
          <p:cNvPr id="1149" name="Google Shape;1149;p107" title="server.png"/>
          <p:cNvPicPr preferRelativeResize="0"/>
          <p:nvPr/>
        </p:nvPicPr>
        <p:blipFill>
          <a:blip r:embed="rId5">
            <a:alphaModFix/>
          </a:blip>
          <a:stretch>
            <a:fillRect/>
          </a:stretch>
        </p:blipFill>
        <p:spPr>
          <a:xfrm>
            <a:off x="8612200" y="2500447"/>
            <a:ext cx="1534051" cy="1534051"/>
          </a:xfrm>
          <a:prstGeom prst="rect">
            <a:avLst/>
          </a:prstGeom>
          <a:noFill/>
          <a:ln>
            <a:noFill/>
          </a:ln>
        </p:spPr>
      </p:pic>
      <p:cxnSp>
        <p:nvCxnSpPr>
          <p:cNvPr id="1150" name="Google Shape;1150;p107"/>
          <p:cNvCxnSpPr>
            <a:stCxn id="1146" idx="3"/>
            <a:endCxn id="1148" idx="1"/>
          </p:cNvCxnSpPr>
          <p:nvPr/>
        </p:nvCxnSpPr>
        <p:spPr>
          <a:xfrm>
            <a:off x="2275451" y="3267477"/>
            <a:ext cx="2401200" cy="0"/>
          </a:xfrm>
          <a:prstGeom prst="straightConnector1">
            <a:avLst/>
          </a:prstGeom>
          <a:noFill/>
          <a:ln cap="flat" cmpd="sng" w="9525">
            <a:solidFill>
              <a:schemeClr val="dk2"/>
            </a:solidFill>
            <a:prstDash val="solid"/>
            <a:round/>
            <a:headEnd len="med" w="med" type="none"/>
            <a:tailEnd len="med" w="med" type="triangle"/>
          </a:ln>
        </p:spPr>
      </p:cxnSp>
      <p:sp>
        <p:nvSpPr>
          <p:cNvPr id="1151" name="Google Shape;1151;p107"/>
          <p:cNvSpPr txBox="1"/>
          <p:nvPr/>
        </p:nvSpPr>
        <p:spPr>
          <a:xfrm>
            <a:off x="2199475" y="2910800"/>
            <a:ext cx="354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rPr>
              <a:t>RegConnectRegistry()</a:t>
            </a:r>
            <a:endParaRPr sz="1800">
              <a:solidFill>
                <a:schemeClr val="lt1"/>
              </a:solidFill>
            </a:endParaRPr>
          </a:p>
        </p:txBody>
      </p:sp>
      <p:pic>
        <p:nvPicPr>
          <p:cNvPr id="1152" name="Google Shape;1152;p107" title="user-hacker.png"/>
          <p:cNvPicPr preferRelativeResize="0"/>
          <p:nvPr/>
        </p:nvPicPr>
        <p:blipFill>
          <a:blip r:embed="rId6">
            <a:alphaModFix/>
          </a:blip>
          <a:stretch>
            <a:fillRect/>
          </a:stretch>
        </p:blipFill>
        <p:spPr>
          <a:xfrm>
            <a:off x="5617125" y="2746150"/>
            <a:ext cx="417949" cy="417949"/>
          </a:xfrm>
          <a:prstGeom prst="rect">
            <a:avLst/>
          </a:prstGeom>
          <a:noFill/>
          <a:ln>
            <a:noFill/>
          </a:ln>
        </p:spPr>
      </p:pic>
      <p:sp>
        <p:nvSpPr>
          <p:cNvPr id="1153" name="Google Shape;1153;p107"/>
          <p:cNvSpPr txBox="1"/>
          <p:nvPr/>
        </p:nvSpPr>
        <p:spPr>
          <a:xfrm>
            <a:off x="8748475" y="3904975"/>
            <a:ext cx="1261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1"/>
                </a:solidFill>
              </a:rPr>
              <a:t>ADCS</a:t>
            </a:r>
            <a:endParaRPr sz="2800">
              <a:solidFill>
                <a:schemeClr val="lt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08"/>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ADCS Relay</a:t>
            </a:r>
            <a:endParaRPr/>
          </a:p>
        </p:txBody>
      </p:sp>
      <p:pic>
        <p:nvPicPr>
          <p:cNvPr id="1160" name="Google Shape;1160;p108" title="laptop.png"/>
          <p:cNvPicPr preferRelativeResize="0"/>
          <p:nvPr/>
        </p:nvPicPr>
        <p:blipFill>
          <a:blip r:embed="rId3">
            <a:alphaModFix/>
          </a:blip>
          <a:stretch>
            <a:fillRect/>
          </a:stretch>
        </p:blipFill>
        <p:spPr>
          <a:xfrm>
            <a:off x="741400" y="2500451"/>
            <a:ext cx="1534051" cy="1534051"/>
          </a:xfrm>
          <a:prstGeom prst="rect">
            <a:avLst/>
          </a:prstGeom>
          <a:noFill/>
          <a:ln>
            <a:noFill/>
          </a:ln>
        </p:spPr>
      </p:pic>
      <p:sp>
        <p:nvSpPr>
          <p:cNvPr id="1161" name="Google Shape;1161;p108"/>
          <p:cNvSpPr txBox="1"/>
          <p:nvPr/>
        </p:nvSpPr>
        <p:spPr>
          <a:xfrm>
            <a:off x="963775" y="2746150"/>
            <a:ext cx="1089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600">
                <a:solidFill>
                  <a:schemeClr val="lt1"/>
                </a:solidFill>
              </a:rPr>
              <a:t>Victim</a:t>
            </a:r>
            <a:endParaRPr sz="2600">
              <a:solidFill>
                <a:schemeClr val="lt1"/>
              </a:solidFill>
            </a:endParaRPr>
          </a:p>
        </p:txBody>
      </p:sp>
      <p:pic>
        <p:nvPicPr>
          <p:cNvPr id="1162" name="Google Shape;1162;p108" title="server.png"/>
          <p:cNvPicPr preferRelativeResize="0"/>
          <p:nvPr/>
        </p:nvPicPr>
        <p:blipFill>
          <a:blip r:embed="rId4">
            <a:alphaModFix/>
          </a:blip>
          <a:stretch>
            <a:fillRect/>
          </a:stretch>
        </p:blipFill>
        <p:spPr>
          <a:xfrm>
            <a:off x="4676800" y="2500444"/>
            <a:ext cx="1534051" cy="1534051"/>
          </a:xfrm>
          <a:prstGeom prst="rect">
            <a:avLst/>
          </a:prstGeom>
          <a:noFill/>
          <a:ln>
            <a:noFill/>
          </a:ln>
        </p:spPr>
      </p:pic>
      <p:pic>
        <p:nvPicPr>
          <p:cNvPr id="1163" name="Google Shape;1163;p108" title="server.png"/>
          <p:cNvPicPr preferRelativeResize="0"/>
          <p:nvPr/>
        </p:nvPicPr>
        <p:blipFill>
          <a:blip r:embed="rId5">
            <a:alphaModFix/>
          </a:blip>
          <a:stretch>
            <a:fillRect/>
          </a:stretch>
        </p:blipFill>
        <p:spPr>
          <a:xfrm>
            <a:off x="8612200" y="2500447"/>
            <a:ext cx="1534051" cy="1534051"/>
          </a:xfrm>
          <a:prstGeom prst="rect">
            <a:avLst/>
          </a:prstGeom>
          <a:noFill/>
          <a:ln>
            <a:noFill/>
          </a:ln>
        </p:spPr>
      </p:pic>
      <p:cxnSp>
        <p:nvCxnSpPr>
          <p:cNvPr id="1164" name="Google Shape;1164;p108"/>
          <p:cNvCxnSpPr>
            <a:stCxn id="1160" idx="3"/>
            <a:endCxn id="1162" idx="1"/>
          </p:cNvCxnSpPr>
          <p:nvPr/>
        </p:nvCxnSpPr>
        <p:spPr>
          <a:xfrm>
            <a:off x="2275451" y="3267477"/>
            <a:ext cx="2401200" cy="0"/>
          </a:xfrm>
          <a:prstGeom prst="straightConnector1">
            <a:avLst/>
          </a:prstGeom>
          <a:noFill/>
          <a:ln cap="flat" cmpd="sng" w="9525">
            <a:solidFill>
              <a:schemeClr val="dk2"/>
            </a:solidFill>
            <a:prstDash val="solid"/>
            <a:round/>
            <a:headEnd len="med" w="med" type="none"/>
            <a:tailEnd len="med" w="med" type="triangle"/>
          </a:ln>
        </p:spPr>
      </p:cxnSp>
      <p:pic>
        <p:nvPicPr>
          <p:cNvPr id="1165" name="Google Shape;1165;p108" title="user-hacker.png"/>
          <p:cNvPicPr preferRelativeResize="0"/>
          <p:nvPr/>
        </p:nvPicPr>
        <p:blipFill>
          <a:blip r:embed="rId6">
            <a:alphaModFix/>
          </a:blip>
          <a:stretch>
            <a:fillRect/>
          </a:stretch>
        </p:blipFill>
        <p:spPr>
          <a:xfrm>
            <a:off x="5617125" y="2746150"/>
            <a:ext cx="417949" cy="417949"/>
          </a:xfrm>
          <a:prstGeom prst="rect">
            <a:avLst/>
          </a:prstGeom>
          <a:noFill/>
          <a:ln>
            <a:noFill/>
          </a:ln>
        </p:spPr>
      </p:pic>
      <p:pic>
        <p:nvPicPr>
          <p:cNvPr id="1166" name="Google Shape;1166;p108" title="app-key.png"/>
          <p:cNvPicPr preferRelativeResize="0"/>
          <p:nvPr/>
        </p:nvPicPr>
        <p:blipFill>
          <a:blip r:embed="rId7">
            <a:alphaModFix/>
          </a:blip>
          <a:stretch>
            <a:fillRect/>
          </a:stretch>
        </p:blipFill>
        <p:spPr>
          <a:xfrm>
            <a:off x="3155964" y="2765725"/>
            <a:ext cx="417949" cy="417949"/>
          </a:xfrm>
          <a:prstGeom prst="rect">
            <a:avLst/>
          </a:prstGeom>
          <a:noFill/>
          <a:ln>
            <a:noFill/>
          </a:ln>
        </p:spPr>
      </p:pic>
      <p:sp>
        <p:nvSpPr>
          <p:cNvPr id="1167" name="Google Shape;1167;p108"/>
          <p:cNvSpPr txBox="1"/>
          <p:nvPr/>
        </p:nvSpPr>
        <p:spPr>
          <a:xfrm>
            <a:off x="8748475" y="3904975"/>
            <a:ext cx="1261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1"/>
                </a:solidFill>
              </a:rPr>
              <a:t>ADCS</a:t>
            </a:r>
            <a:endParaRPr sz="2800">
              <a:solidFill>
                <a:schemeClr val="lt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09"/>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ADCS Relay</a:t>
            </a:r>
            <a:endParaRPr/>
          </a:p>
        </p:txBody>
      </p:sp>
      <p:pic>
        <p:nvPicPr>
          <p:cNvPr id="1174" name="Google Shape;1174;p109" title="laptop.png"/>
          <p:cNvPicPr preferRelativeResize="0"/>
          <p:nvPr/>
        </p:nvPicPr>
        <p:blipFill>
          <a:blip r:embed="rId3">
            <a:alphaModFix/>
          </a:blip>
          <a:stretch>
            <a:fillRect/>
          </a:stretch>
        </p:blipFill>
        <p:spPr>
          <a:xfrm>
            <a:off x="741400" y="2500451"/>
            <a:ext cx="1534051" cy="1534051"/>
          </a:xfrm>
          <a:prstGeom prst="rect">
            <a:avLst/>
          </a:prstGeom>
          <a:noFill/>
          <a:ln>
            <a:noFill/>
          </a:ln>
        </p:spPr>
      </p:pic>
      <p:sp>
        <p:nvSpPr>
          <p:cNvPr id="1175" name="Google Shape;1175;p109"/>
          <p:cNvSpPr txBox="1"/>
          <p:nvPr/>
        </p:nvSpPr>
        <p:spPr>
          <a:xfrm>
            <a:off x="963775" y="2746150"/>
            <a:ext cx="1089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600">
                <a:solidFill>
                  <a:schemeClr val="lt1"/>
                </a:solidFill>
              </a:rPr>
              <a:t>Victim</a:t>
            </a:r>
            <a:endParaRPr sz="2600">
              <a:solidFill>
                <a:schemeClr val="lt1"/>
              </a:solidFill>
            </a:endParaRPr>
          </a:p>
        </p:txBody>
      </p:sp>
      <p:pic>
        <p:nvPicPr>
          <p:cNvPr id="1176" name="Google Shape;1176;p109" title="server.png"/>
          <p:cNvPicPr preferRelativeResize="0"/>
          <p:nvPr/>
        </p:nvPicPr>
        <p:blipFill>
          <a:blip r:embed="rId4">
            <a:alphaModFix/>
          </a:blip>
          <a:stretch>
            <a:fillRect/>
          </a:stretch>
        </p:blipFill>
        <p:spPr>
          <a:xfrm>
            <a:off x="4676800" y="2500444"/>
            <a:ext cx="1534051" cy="1534051"/>
          </a:xfrm>
          <a:prstGeom prst="rect">
            <a:avLst/>
          </a:prstGeom>
          <a:noFill/>
          <a:ln>
            <a:noFill/>
          </a:ln>
        </p:spPr>
      </p:pic>
      <p:pic>
        <p:nvPicPr>
          <p:cNvPr id="1177" name="Google Shape;1177;p109" title="server.png"/>
          <p:cNvPicPr preferRelativeResize="0"/>
          <p:nvPr/>
        </p:nvPicPr>
        <p:blipFill>
          <a:blip r:embed="rId5">
            <a:alphaModFix/>
          </a:blip>
          <a:stretch>
            <a:fillRect/>
          </a:stretch>
        </p:blipFill>
        <p:spPr>
          <a:xfrm>
            <a:off x="8612200" y="2500447"/>
            <a:ext cx="1534051" cy="1534051"/>
          </a:xfrm>
          <a:prstGeom prst="rect">
            <a:avLst/>
          </a:prstGeom>
          <a:noFill/>
          <a:ln>
            <a:noFill/>
          </a:ln>
        </p:spPr>
      </p:pic>
      <p:cxnSp>
        <p:nvCxnSpPr>
          <p:cNvPr id="1178" name="Google Shape;1178;p109"/>
          <p:cNvCxnSpPr/>
          <p:nvPr/>
        </p:nvCxnSpPr>
        <p:spPr>
          <a:xfrm>
            <a:off x="6237851" y="3267477"/>
            <a:ext cx="2401200" cy="0"/>
          </a:xfrm>
          <a:prstGeom prst="straightConnector1">
            <a:avLst/>
          </a:prstGeom>
          <a:noFill/>
          <a:ln cap="flat" cmpd="sng" w="9525">
            <a:solidFill>
              <a:schemeClr val="accent4"/>
            </a:solidFill>
            <a:prstDash val="solid"/>
            <a:round/>
            <a:headEnd len="med" w="med" type="none"/>
            <a:tailEnd len="med" w="med" type="triangle"/>
          </a:ln>
        </p:spPr>
      </p:cxnSp>
      <p:pic>
        <p:nvPicPr>
          <p:cNvPr id="1179" name="Google Shape;1179;p109" title="user-hacker.png"/>
          <p:cNvPicPr preferRelativeResize="0"/>
          <p:nvPr/>
        </p:nvPicPr>
        <p:blipFill>
          <a:blip r:embed="rId6">
            <a:alphaModFix/>
          </a:blip>
          <a:stretch>
            <a:fillRect/>
          </a:stretch>
        </p:blipFill>
        <p:spPr>
          <a:xfrm>
            <a:off x="5617125" y="2746150"/>
            <a:ext cx="417949" cy="417949"/>
          </a:xfrm>
          <a:prstGeom prst="rect">
            <a:avLst/>
          </a:prstGeom>
          <a:noFill/>
          <a:ln>
            <a:noFill/>
          </a:ln>
        </p:spPr>
      </p:pic>
      <p:pic>
        <p:nvPicPr>
          <p:cNvPr id="1180" name="Google Shape;1180;p109" title="app-key.png"/>
          <p:cNvPicPr preferRelativeResize="0"/>
          <p:nvPr/>
        </p:nvPicPr>
        <p:blipFill>
          <a:blip r:embed="rId7">
            <a:alphaModFix/>
          </a:blip>
          <a:stretch>
            <a:fillRect/>
          </a:stretch>
        </p:blipFill>
        <p:spPr>
          <a:xfrm>
            <a:off x="7118364" y="2765725"/>
            <a:ext cx="417949" cy="417949"/>
          </a:xfrm>
          <a:prstGeom prst="rect">
            <a:avLst/>
          </a:prstGeom>
          <a:noFill/>
          <a:ln>
            <a:noFill/>
          </a:ln>
        </p:spPr>
      </p:pic>
      <p:sp>
        <p:nvSpPr>
          <p:cNvPr id="1181" name="Google Shape;1181;p109"/>
          <p:cNvSpPr txBox="1"/>
          <p:nvPr/>
        </p:nvSpPr>
        <p:spPr>
          <a:xfrm>
            <a:off x="8748475" y="3904975"/>
            <a:ext cx="1261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1"/>
                </a:solidFill>
              </a:rPr>
              <a:t>ADCS</a:t>
            </a:r>
            <a:endParaRPr sz="2800">
              <a:solidFill>
                <a:schemeClr val="lt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10"/>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ADCS Relay</a:t>
            </a:r>
            <a:endParaRPr/>
          </a:p>
        </p:txBody>
      </p:sp>
      <p:pic>
        <p:nvPicPr>
          <p:cNvPr id="1188" name="Google Shape;1188;p110" title="laptop.png"/>
          <p:cNvPicPr preferRelativeResize="0"/>
          <p:nvPr/>
        </p:nvPicPr>
        <p:blipFill>
          <a:blip r:embed="rId3">
            <a:alphaModFix/>
          </a:blip>
          <a:stretch>
            <a:fillRect/>
          </a:stretch>
        </p:blipFill>
        <p:spPr>
          <a:xfrm>
            <a:off x="741400" y="2500451"/>
            <a:ext cx="1534051" cy="1534051"/>
          </a:xfrm>
          <a:prstGeom prst="rect">
            <a:avLst/>
          </a:prstGeom>
          <a:noFill/>
          <a:ln>
            <a:noFill/>
          </a:ln>
        </p:spPr>
      </p:pic>
      <p:sp>
        <p:nvSpPr>
          <p:cNvPr id="1189" name="Google Shape;1189;p110"/>
          <p:cNvSpPr txBox="1"/>
          <p:nvPr/>
        </p:nvSpPr>
        <p:spPr>
          <a:xfrm>
            <a:off x="963775" y="2746150"/>
            <a:ext cx="1089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600">
                <a:solidFill>
                  <a:schemeClr val="lt1"/>
                </a:solidFill>
              </a:rPr>
              <a:t>Victim</a:t>
            </a:r>
            <a:endParaRPr sz="2600">
              <a:solidFill>
                <a:schemeClr val="lt1"/>
              </a:solidFill>
            </a:endParaRPr>
          </a:p>
        </p:txBody>
      </p:sp>
      <p:pic>
        <p:nvPicPr>
          <p:cNvPr id="1190" name="Google Shape;1190;p110" title="server.png"/>
          <p:cNvPicPr preferRelativeResize="0"/>
          <p:nvPr/>
        </p:nvPicPr>
        <p:blipFill>
          <a:blip r:embed="rId4">
            <a:alphaModFix/>
          </a:blip>
          <a:stretch>
            <a:fillRect/>
          </a:stretch>
        </p:blipFill>
        <p:spPr>
          <a:xfrm>
            <a:off x="4676800" y="2500444"/>
            <a:ext cx="1534051" cy="1534051"/>
          </a:xfrm>
          <a:prstGeom prst="rect">
            <a:avLst/>
          </a:prstGeom>
          <a:noFill/>
          <a:ln>
            <a:noFill/>
          </a:ln>
        </p:spPr>
      </p:pic>
      <p:sp>
        <p:nvSpPr>
          <p:cNvPr id="1191" name="Google Shape;1191;p110"/>
          <p:cNvSpPr txBox="1"/>
          <p:nvPr/>
        </p:nvSpPr>
        <p:spPr>
          <a:xfrm>
            <a:off x="8748475" y="3904975"/>
            <a:ext cx="1261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1"/>
                </a:solidFill>
              </a:rPr>
              <a:t>ADCS</a:t>
            </a:r>
            <a:endParaRPr sz="2800">
              <a:solidFill>
                <a:schemeClr val="lt1"/>
              </a:solidFill>
            </a:endParaRPr>
          </a:p>
        </p:txBody>
      </p:sp>
      <p:pic>
        <p:nvPicPr>
          <p:cNvPr id="1192" name="Google Shape;1192;p110" title="server.png"/>
          <p:cNvPicPr preferRelativeResize="0"/>
          <p:nvPr/>
        </p:nvPicPr>
        <p:blipFill>
          <a:blip r:embed="rId5">
            <a:alphaModFix/>
          </a:blip>
          <a:stretch>
            <a:fillRect/>
          </a:stretch>
        </p:blipFill>
        <p:spPr>
          <a:xfrm>
            <a:off x="8612200" y="2500447"/>
            <a:ext cx="1534051" cy="1534051"/>
          </a:xfrm>
          <a:prstGeom prst="rect">
            <a:avLst/>
          </a:prstGeom>
          <a:noFill/>
          <a:ln>
            <a:noFill/>
          </a:ln>
        </p:spPr>
      </p:pic>
      <p:cxnSp>
        <p:nvCxnSpPr>
          <p:cNvPr id="1193" name="Google Shape;1193;p110"/>
          <p:cNvCxnSpPr/>
          <p:nvPr/>
        </p:nvCxnSpPr>
        <p:spPr>
          <a:xfrm>
            <a:off x="6237851" y="3267477"/>
            <a:ext cx="2401200" cy="0"/>
          </a:xfrm>
          <a:prstGeom prst="straightConnector1">
            <a:avLst/>
          </a:prstGeom>
          <a:noFill/>
          <a:ln cap="flat" cmpd="sng" w="9525">
            <a:solidFill>
              <a:schemeClr val="lt1"/>
            </a:solidFill>
            <a:prstDash val="solid"/>
            <a:round/>
            <a:headEnd len="med" w="med" type="triangle"/>
            <a:tailEnd len="med" w="med" type="none"/>
          </a:ln>
        </p:spPr>
      </p:cxnSp>
      <p:pic>
        <p:nvPicPr>
          <p:cNvPr id="1194" name="Google Shape;1194;p110" title="user-hacker.png"/>
          <p:cNvPicPr preferRelativeResize="0"/>
          <p:nvPr/>
        </p:nvPicPr>
        <p:blipFill>
          <a:blip r:embed="rId6">
            <a:alphaModFix/>
          </a:blip>
          <a:stretch>
            <a:fillRect/>
          </a:stretch>
        </p:blipFill>
        <p:spPr>
          <a:xfrm>
            <a:off x="5617125" y="2746150"/>
            <a:ext cx="417949" cy="417949"/>
          </a:xfrm>
          <a:prstGeom prst="rect">
            <a:avLst/>
          </a:prstGeom>
          <a:noFill/>
          <a:ln>
            <a:noFill/>
          </a:ln>
        </p:spPr>
      </p:pic>
      <p:pic>
        <p:nvPicPr>
          <p:cNvPr id="1195" name="Google Shape;1195;p110"/>
          <p:cNvPicPr preferRelativeResize="0"/>
          <p:nvPr/>
        </p:nvPicPr>
        <p:blipFill>
          <a:blip r:embed="rId7">
            <a:alphaModFix/>
          </a:blip>
          <a:stretch>
            <a:fillRect/>
          </a:stretch>
        </p:blipFill>
        <p:spPr>
          <a:xfrm>
            <a:off x="7119025" y="2662624"/>
            <a:ext cx="585001" cy="58500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11"/>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ADCS Relay</a:t>
            </a:r>
            <a:endParaRPr/>
          </a:p>
        </p:txBody>
      </p:sp>
      <p:pic>
        <p:nvPicPr>
          <p:cNvPr id="1202" name="Google Shape;1202;p111" title="laptop.png"/>
          <p:cNvPicPr preferRelativeResize="0"/>
          <p:nvPr/>
        </p:nvPicPr>
        <p:blipFill>
          <a:blip r:embed="rId3">
            <a:alphaModFix/>
          </a:blip>
          <a:stretch>
            <a:fillRect/>
          </a:stretch>
        </p:blipFill>
        <p:spPr>
          <a:xfrm>
            <a:off x="741400" y="2500451"/>
            <a:ext cx="1534051" cy="1534051"/>
          </a:xfrm>
          <a:prstGeom prst="rect">
            <a:avLst/>
          </a:prstGeom>
          <a:noFill/>
          <a:ln>
            <a:noFill/>
          </a:ln>
        </p:spPr>
      </p:pic>
      <p:sp>
        <p:nvSpPr>
          <p:cNvPr id="1203" name="Google Shape;1203;p111"/>
          <p:cNvSpPr txBox="1"/>
          <p:nvPr/>
        </p:nvSpPr>
        <p:spPr>
          <a:xfrm>
            <a:off x="963775" y="2746150"/>
            <a:ext cx="1089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600">
                <a:solidFill>
                  <a:schemeClr val="lt1"/>
                </a:solidFill>
              </a:rPr>
              <a:t>Victim</a:t>
            </a:r>
            <a:endParaRPr sz="2600">
              <a:solidFill>
                <a:schemeClr val="lt1"/>
              </a:solidFill>
            </a:endParaRPr>
          </a:p>
        </p:txBody>
      </p:sp>
      <p:pic>
        <p:nvPicPr>
          <p:cNvPr id="1204" name="Google Shape;1204;p111" title="server.png"/>
          <p:cNvPicPr preferRelativeResize="0"/>
          <p:nvPr/>
        </p:nvPicPr>
        <p:blipFill>
          <a:blip r:embed="rId4">
            <a:alphaModFix/>
          </a:blip>
          <a:stretch>
            <a:fillRect/>
          </a:stretch>
        </p:blipFill>
        <p:spPr>
          <a:xfrm>
            <a:off x="4676800" y="2500444"/>
            <a:ext cx="1534051" cy="1534051"/>
          </a:xfrm>
          <a:prstGeom prst="rect">
            <a:avLst/>
          </a:prstGeom>
          <a:noFill/>
          <a:ln>
            <a:noFill/>
          </a:ln>
        </p:spPr>
      </p:pic>
      <p:cxnSp>
        <p:nvCxnSpPr>
          <p:cNvPr id="1205" name="Google Shape;1205;p111"/>
          <p:cNvCxnSpPr/>
          <p:nvPr/>
        </p:nvCxnSpPr>
        <p:spPr>
          <a:xfrm>
            <a:off x="6237851" y="3267477"/>
            <a:ext cx="2401200" cy="0"/>
          </a:xfrm>
          <a:prstGeom prst="straightConnector1">
            <a:avLst/>
          </a:prstGeom>
          <a:noFill/>
          <a:ln cap="flat" cmpd="sng" w="9525">
            <a:solidFill>
              <a:schemeClr val="lt1"/>
            </a:solidFill>
            <a:prstDash val="solid"/>
            <a:round/>
            <a:headEnd len="med" w="med" type="none"/>
            <a:tailEnd len="med" w="med" type="triangle"/>
          </a:ln>
        </p:spPr>
      </p:cxnSp>
      <p:pic>
        <p:nvPicPr>
          <p:cNvPr id="1206" name="Google Shape;1206;p111" title="user-hacker.png"/>
          <p:cNvPicPr preferRelativeResize="0"/>
          <p:nvPr/>
        </p:nvPicPr>
        <p:blipFill>
          <a:blip r:embed="rId5">
            <a:alphaModFix/>
          </a:blip>
          <a:stretch>
            <a:fillRect/>
          </a:stretch>
        </p:blipFill>
        <p:spPr>
          <a:xfrm>
            <a:off x="5617125" y="2746150"/>
            <a:ext cx="417949" cy="417949"/>
          </a:xfrm>
          <a:prstGeom prst="rect">
            <a:avLst/>
          </a:prstGeom>
          <a:noFill/>
          <a:ln>
            <a:noFill/>
          </a:ln>
        </p:spPr>
      </p:pic>
      <p:pic>
        <p:nvPicPr>
          <p:cNvPr id="1207" name="Google Shape;1207;p111"/>
          <p:cNvPicPr preferRelativeResize="0"/>
          <p:nvPr/>
        </p:nvPicPr>
        <p:blipFill>
          <a:blip r:embed="rId6">
            <a:alphaModFix/>
          </a:blip>
          <a:stretch>
            <a:fillRect/>
          </a:stretch>
        </p:blipFill>
        <p:spPr>
          <a:xfrm>
            <a:off x="7119025" y="2662624"/>
            <a:ext cx="585001" cy="585001"/>
          </a:xfrm>
          <a:prstGeom prst="rect">
            <a:avLst/>
          </a:prstGeom>
          <a:noFill/>
          <a:ln>
            <a:noFill/>
          </a:ln>
        </p:spPr>
      </p:pic>
      <p:pic>
        <p:nvPicPr>
          <p:cNvPr id="1208" name="Google Shape;1208;p111" title="shield-server.png"/>
          <p:cNvPicPr preferRelativeResize="0"/>
          <p:nvPr/>
        </p:nvPicPr>
        <p:blipFill rotWithShape="1">
          <a:blip r:embed="rId7">
            <a:alphaModFix/>
          </a:blip>
          <a:srcRect b="30360" l="18471" r="18377" t="14895"/>
          <a:stretch/>
        </p:blipFill>
        <p:spPr>
          <a:xfrm>
            <a:off x="8470725" y="2373675"/>
            <a:ext cx="1920650" cy="16608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12"/>
          <p:cNvSpPr txBox="1"/>
          <p:nvPr>
            <p:ph idx="4294967295" type="body"/>
          </p:nvPr>
        </p:nvSpPr>
        <p:spPr>
          <a:xfrm>
            <a:off x="691375" y="3069601"/>
            <a:ext cx="10308000" cy="7188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GB" sz="5300">
                <a:solidFill>
                  <a:schemeClr val="lt1"/>
                </a:solidFill>
                <a:latin typeface="Lato"/>
                <a:ea typeface="Lato"/>
                <a:cs typeface="Lato"/>
                <a:sym typeface="Lato"/>
              </a:rPr>
              <a:t>Demo</a:t>
            </a:r>
            <a:endParaRPr sz="5300">
              <a:solidFill>
                <a:schemeClr val="lt1"/>
              </a:solidFill>
              <a:latin typeface="Lato"/>
              <a:ea typeface="Lato"/>
              <a:cs typeface="Lato"/>
              <a:sym typeface="Lat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13"/>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Potential Impact</a:t>
            </a:r>
            <a:endParaRPr/>
          </a:p>
        </p:txBody>
      </p:sp>
      <p:sp>
        <p:nvSpPr>
          <p:cNvPr id="1221" name="Google Shape;1221;p113"/>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0" lvl="0" marL="0" rtl="0" algn="l">
              <a:lnSpc>
                <a:spcPct val="150000"/>
              </a:lnSpc>
              <a:spcBef>
                <a:spcPts val="500"/>
              </a:spcBef>
              <a:spcAft>
                <a:spcPts val="0"/>
              </a:spcAft>
              <a:buNone/>
            </a:pPr>
            <a:r>
              <a:rPr lang="en-GB"/>
              <a:t>Vulnerability is in Windows API — who the hell calls it?</a:t>
            </a:r>
            <a:endParaRPr/>
          </a:p>
          <a:p>
            <a:pPr indent="-330200" lvl="1" marL="914400" rtl="0" algn="l">
              <a:lnSpc>
                <a:spcPct val="150000"/>
              </a:lnSpc>
              <a:spcBef>
                <a:spcPts val="400"/>
              </a:spcBef>
              <a:spcAft>
                <a:spcPts val="0"/>
              </a:spcAft>
              <a:buSzPts val="1600"/>
              <a:buChar char="○"/>
            </a:pPr>
            <a:r>
              <a:rPr lang="en-GB"/>
              <a:t>regedit</a:t>
            </a:r>
            <a:endParaRPr/>
          </a:p>
          <a:p>
            <a:pPr indent="-330200" lvl="1" marL="914400" rtl="0" algn="l">
              <a:lnSpc>
                <a:spcPct val="150000"/>
              </a:lnSpc>
              <a:spcBef>
                <a:spcPts val="0"/>
              </a:spcBef>
              <a:spcAft>
                <a:spcPts val="0"/>
              </a:spcAft>
              <a:buSzPts val="1600"/>
              <a:buChar char="○"/>
            </a:pPr>
            <a:r>
              <a:rPr lang="en-GB"/>
              <a:t>ADCS</a:t>
            </a:r>
            <a:endParaRPr/>
          </a:p>
          <a:p>
            <a:pPr indent="-330200" lvl="1" marL="914400" rtl="0" algn="l">
              <a:lnSpc>
                <a:spcPct val="150000"/>
              </a:lnSpc>
              <a:spcBef>
                <a:spcPts val="0"/>
              </a:spcBef>
              <a:spcAft>
                <a:spcPts val="0"/>
              </a:spcAft>
              <a:buSzPts val="1600"/>
              <a:buChar char="○"/>
            </a:pPr>
            <a:r>
              <a:rPr lang="en-GB"/>
              <a:t>Certutil</a:t>
            </a:r>
            <a:endParaRPr/>
          </a:p>
          <a:p>
            <a:pPr indent="-330200" lvl="1" marL="914400" rtl="0" algn="l">
              <a:lnSpc>
                <a:spcPct val="150000"/>
              </a:lnSpc>
              <a:spcBef>
                <a:spcPts val="0"/>
              </a:spcBef>
              <a:spcAft>
                <a:spcPts val="0"/>
              </a:spcAft>
              <a:buSzPts val="1600"/>
              <a:buChar char="○"/>
            </a:pPr>
            <a:r>
              <a:rPr lang="en-GB"/>
              <a:t>DFS Namespaces</a:t>
            </a:r>
            <a:endParaRPr/>
          </a:p>
          <a:p>
            <a:pPr indent="-330200" lvl="1" marL="914400" rtl="0" algn="l">
              <a:lnSpc>
                <a:spcPct val="150000"/>
              </a:lnSpc>
              <a:spcBef>
                <a:spcPts val="0"/>
              </a:spcBef>
              <a:spcAft>
                <a:spcPts val="0"/>
              </a:spcAft>
              <a:buSzPts val="1600"/>
              <a:buChar char="○"/>
            </a:pPr>
            <a:r>
              <a:rPr lang="en-GB"/>
              <a:t>taskview/taskkill</a:t>
            </a:r>
            <a:endParaRPr/>
          </a:p>
          <a:p>
            <a:pPr indent="-330200" lvl="1" marL="914400" rtl="0" algn="l">
              <a:lnSpc>
                <a:spcPct val="150000"/>
              </a:lnSpc>
              <a:spcBef>
                <a:spcPts val="0"/>
              </a:spcBef>
              <a:spcAft>
                <a:spcPts val="0"/>
              </a:spcAft>
              <a:buSzPts val="1600"/>
              <a:buChar char="○"/>
            </a:pPr>
            <a:r>
              <a:rPr lang="en-GB"/>
              <a:t>Windows Event Viewer</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14"/>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Event Viewer?</a:t>
            </a:r>
            <a:endParaRPr/>
          </a:p>
        </p:txBody>
      </p:sp>
      <p:sp>
        <p:nvSpPr>
          <p:cNvPr id="1228" name="Google Shape;1228;p114"/>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t>Can query logs remotely via RPC </a:t>
            </a:r>
            <a:r>
              <a:rPr lang="en-GB" u="sng">
                <a:solidFill>
                  <a:schemeClr val="hlink"/>
                </a:solidFill>
                <a:hlinkClick r:id="rId3"/>
              </a:rPr>
              <a:t>MS-EVEN</a:t>
            </a:r>
            <a:r>
              <a:rPr lang="en-GB" u="sng">
                <a:solidFill>
                  <a:schemeClr val="hlink"/>
                </a:solidFill>
                <a:hlinkClick r:id="rId4"/>
              </a:rPr>
              <a:t>[6]</a:t>
            </a:r>
            <a:endParaRPr/>
          </a:p>
          <a:p>
            <a:pPr indent="-330200" lvl="1" marL="914400" rtl="0" algn="l">
              <a:lnSpc>
                <a:spcPct val="150000"/>
              </a:lnSpc>
              <a:spcBef>
                <a:spcPts val="0"/>
              </a:spcBef>
              <a:spcAft>
                <a:spcPts val="0"/>
              </a:spcAft>
              <a:buSzPts val="1600"/>
              <a:buChar char="○"/>
            </a:pPr>
            <a:r>
              <a:rPr lang="en-GB"/>
              <a:t>Quick Google search shows people actually use it</a:t>
            </a:r>
            <a:br>
              <a:rPr lang="en-GB"/>
            </a:br>
            <a:r>
              <a:rPr lang="en-GB"/>
              <a:t>to view logs remotely</a:t>
            </a:r>
            <a:endParaRPr/>
          </a:p>
          <a:p>
            <a:pPr indent="-349250" lvl="0" marL="457200" rtl="0" algn="l">
              <a:lnSpc>
                <a:spcPct val="150000"/>
              </a:lnSpc>
              <a:spcBef>
                <a:spcPts val="0"/>
              </a:spcBef>
              <a:spcAft>
                <a:spcPts val="0"/>
              </a:spcAft>
              <a:buClr>
                <a:schemeClr val="lt2"/>
              </a:buClr>
              <a:buSzPts val="1900"/>
              <a:buChar char="●"/>
            </a:pPr>
            <a:r>
              <a:rPr lang="en-GB"/>
              <a:t>Implemented as an .msc for mmc.exe</a:t>
            </a:r>
            <a:endParaRPr/>
          </a:p>
          <a:p>
            <a:pPr indent="-349250" lvl="0" marL="457200" rtl="0" algn="l">
              <a:lnSpc>
                <a:spcPct val="150000"/>
              </a:lnSpc>
              <a:spcBef>
                <a:spcPts val="0"/>
              </a:spcBef>
              <a:spcAft>
                <a:spcPts val="0"/>
              </a:spcAft>
              <a:buClr>
                <a:schemeClr val="lt2"/>
              </a:buClr>
              <a:buSzPts val="1900"/>
              <a:buChar char="●"/>
            </a:pPr>
            <a:r>
              <a:rPr lang="en-GB"/>
              <a:t>Most logic is in els.dll</a:t>
            </a:r>
            <a:endParaRPr/>
          </a:p>
          <a:p>
            <a:pPr indent="0" lvl="0" marL="457200" rtl="0" algn="l">
              <a:lnSpc>
                <a:spcPct val="150000"/>
              </a:lnSpc>
              <a:spcBef>
                <a:spcPts val="500"/>
              </a:spcBef>
              <a:spcAft>
                <a:spcPts val="0"/>
              </a:spcAft>
              <a:buNone/>
            </a:pPr>
            <a:r>
              <a:t/>
            </a:r>
            <a:endParaRPr/>
          </a:p>
        </p:txBody>
      </p:sp>
      <p:pic>
        <p:nvPicPr>
          <p:cNvPr id="1229" name="Google Shape;1229;p114"/>
          <p:cNvPicPr preferRelativeResize="0"/>
          <p:nvPr/>
        </p:nvPicPr>
        <p:blipFill>
          <a:blip r:embed="rId5">
            <a:alphaModFix/>
          </a:blip>
          <a:stretch>
            <a:fillRect/>
          </a:stretch>
        </p:blipFill>
        <p:spPr>
          <a:xfrm>
            <a:off x="7885125" y="1754175"/>
            <a:ext cx="4038726" cy="4694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 RPC Client-Server Model</a:t>
            </a:r>
            <a:endParaRPr/>
          </a:p>
        </p:txBody>
      </p:sp>
      <p:sp>
        <p:nvSpPr>
          <p:cNvPr id="202" name="Google Shape;202;p34"/>
          <p:cNvSpPr/>
          <p:nvPr/>
        </p:nvSpPr>
        <p:spPr>
          <a:xfrm>
            <a:off x="6877038"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203" name="Google Shape;203;p34"/>
          <p:cNvSpPr/>
          <p:nvPr/>
        </p:nvSpPr>
        <p:spPr>
          <a:xfrm>
            <a:off x="6877038"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cxnSp>
        <p:nvCxnSpPr>
          <p:cNvPr id="204" name="Google Shape;204;p34"/>
          <p:cNvCxnSpPr>
            <a:stCxn id="203" idx="0"/>
            <a:endCxn id="202" idx="2"/>
          </p:cNvCxnSpPr>
          <p:nvPr/>
        </p:nvCxnSpPr>
        <p:spPr>
          <a:xfrm rot="10800000">
            <a:off x="8060088" y="3096988"/>
            <a:ext cx="0" cy="1496100"/>
          </a:xfrm>
          <a:prstGeom prst="straightConnector1">
            <a:avLst/>
          </a:prstGeom>
          <a:noFill/>
          <a:ln cap="flat" cmpd="sng" w="28575">
            <a:solidFill>
              <a:schemeClr val="dk2"/>
            </a:solidFill>
            <a:prstDash val="solid"/>
            <a:round/>
            <a:headEnd len="med" w="med" type="none"/>
            <a:tailEnd len="med" w="med" type="triangle"/>
          </a:ln>
        </p:spPr>
      </p:cxnSp>
      <p:sp>
        <p:nvSpPr>
          <p:cNvPr id="205" name="Google Shape;205;p34"/>
          <p:cNvSpPr txBox="1"/>
          <p:nvPr/>
        </p:nvSpPr>
        <p:spPr>
          <a:xfrm>
            <a:off x="7219600" y="3644925"/>
            <a:ext cx="16809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Consolas"/>
                <a:ea typeface="Consolas"/>
                <a:cs typeface="Consolas"/>
                <a:sym typeface="Consolas"/>
              </a:rPr>
              <a:t>Foo(5, “Hello”)</a:t>
            </a:r>
            <a:endParaRPr>
              <a:solidFill>
                <a:schemeClr val="lt1"/>
              </a:solidFill>
              <a:latin typeface="Consolas"/>
              <a:ea typeface="Consolas"/>
              <a:cs typeface="Consolas"/>
              <a:sym typeface="Consolas"/>
            </a:endParaRPr>
          </a:p>
        </p:txBody>
      </p:sp>
      <p:sp>
        <p:nvSpPr>
          <p:cNvPr id="206" name="Google Shape;206;p34"/>
          <p:cNvSpPr/>
          <p:nvPr/>
        </p:nvSpPr>
        <p:spPr>
          <a:xfrm>
            <a:off x="720350" y="2331925"/>
            <a:ext cx="3177360" cy="3026214"/>
          </a:xfrm>
          <a:prstGeom prst="flowChartDocument">
            <a:avLst/>
          </a:prstGeom>
          <a:solidFill>
            <a:srgbClr val="E6E6E6"/>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onsolas"/>
                <a:ea typeface="Consolas"/>
                <a:cs typeface="Consolas"/>
                <a:sym typeface="Consolas"/>
              </a:rPr>
              <a:t>[    uuid(12345678-4000-2006-0000-20000000001a)</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interface </a:t>
            </a:r>
            <a:r>
              <a:rPr b="1" lang="en-GB">
                <a:solidFill>
                  <a:schemeClr val="dk1"/>
                </a:solidFill>
                <a:latin typeface="Consolas"/>
                <a:ea typeface="Consolas"/>
                <a:cs typeface="Consolas"/>
                <a:sym typeface="Consolas"/>
              </a:rPr>
              <a:t>Test</a:t>
            </a:r>
            <a:endParaRPr b="1">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void </a:t>
            </a:r>
            <a:r>
              <a:rPr b="1" lang="en-GB">
                <a:solidFill>
                  <a:schemeClr val="dk1"/>
                </a:solidFill>
                <a:latin typeface="Consolas"/>
                <a:ea typeface="Consolas"/>
                <a:cs typeface="Consolas"/>
                <a:sym typeface="Consolas"/>
              </a:rPr>
              <a:t>Foo</a:t>
            </a:r>
            <a:r>
              <a:rPr lang="en-GB">
                <a:solidFill>
                  <a:schemeClr val="dk1"/>
                </a:solidFill>
                <a:latin typeface="Consolas"/>
                <a:ea typeface="Consolas"/>
                <a:cs typeface="Consolas"/>
                <a:sym typeface="Consolas"/>
              </a:rPr>
              <a:t>([in] int number,  [in] char *message);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void </a:t>
            </a:r>
            <a:r>
              <a:rPr b="1" lang="en-GB">
                <a:solidFill>
                  <a:schemeClr val="dk1"/>
                </a:solidFill>
                <a:latin typeface="Consolas"/>
                <a:ea typeface="Consolas"/>
                <a:cs typeface="Consolas"/>
                <a:sym typeface="Consolas"/>
              </a:rPr>
              <a:t>Bar</a:t>
            </a:r>
            <a:r>
              <a:rPr lang="en-GB">
                <a:solidFill>
                  <a:schemeClr val="dk1"/>
                </a:solidFill>
                <a:latin typeface="Consolas"/>
                <a:ea typeface="Consolas"/>
                <a:cs typeface="Consolas"/>
                <a:sym typeface="Consolas"/>
              </a:rPr>
              <a:t>([out] int * result);</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
        <p:nvSpPr>
          <p:cNvPr id="207" name="Google Shape;207;p34"/>
          <p:cNvSpPr/>
          <p:nvPr/>
        </p:nvSpPr>
        <p:spPr>
          <a:xfrm>
            <a:off x="5346063" y="3422475"/>
            <a:ext cx="1016334" cy="845100"/>
          </a:xfrm>
          <a:prstGeom prst="flowChartDocument">
            <a:avLst/>
          </a:prstGeom>
          <a:solidFill>
            <a:srgbClr val="E6E6E6"/>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onsolas"/>
                <a:ea typeface="Consolas"/>
                <a:cs typeface="Consolas"/>
                <a:sym typeface="Consolas"/>
              </a:rPr>
              <a:t>Test.h</a:t>
            </a:r>
            <a:endParaRPr>
              <a:solidFill>
                <a:schemeClr val="dk1"/>
              </a:solidFill>
              <a:latin typeface="Consolas"/>
              <a:ea typeface="Consolas"/>
              <a:cs typeface="Consolas"/>
              <a:sym typeface="Consolas"/>
            </a:endParaRPr>
          </a:p>
        </p:txBody>
      </p:sp>
      <p:sp>
        <p:nvSpPr>
          <p:cNvPr id="208" name="Google Shape;208;p34"/>
          <p:cNvSpPr/>
          <p:nvPr/>
        </p:nvSpPr>
        <p:spPr>
          <a:xfrm>
            <a:off x="5346063" y="4457582"/>
            <a:ext cx="1016334" cy="845100"/>
          </a:xfrm>
          <a:prstGeom prst="flowChartDocument">
            <a:avLst/>
          </a:prstGeom>
          <a:solidFill>
            <a:srgbClr val="E6E6E6"/>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onsolas"/>
                <a:ea typeface="Consolas"/>
                <a:cs typeface="Consolas"/>
                <a:sym typeface="Consolas"/>
              </a:rPr>
              <a:t>Test_c.c</a:t>
            </a:r>
            <a:endParaRPr>
              <a:solidFill>
                <a:schemeClr val="dk1"/>
              </a:solidFill>
              <a:latin typeface="Consolas"/>
              <a:ea typeface="Consolas"/>
              <a:cs typeface="Consolas"/>
              <a:sym typeface="Consolas"/>
            </a:endParaRPr>
          </a:p>
        </p:txBody>
      </p:sp>
      <p:sp>
        <p:nvSpPr>
          <p:cNvPr id="209" name="Google Shape;209;p34"/>
          <p:cNvSpPr/>
          <p:nvPr/>
        </p:nvSpPr>
        <p:spPr>
          <a:xfrm>
            <a:off x="5346063" y="2387369"/>
            <a:ext cx="1016334" cy="845100"/>
          </a:xfrm>
          <a:prstGeom prst="flowChartDocument">
            <a:avLst/>
          </a:prstGeom>
          <a:solidFill>
            <a:srgbClr val="E6E6E6"/>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onsolas"/>
                <a:ea typeface="Consolas"/>
                <a:cs typeface="Consolas"/>
                <a:sym typeface="Consolas"/>
              </a:rPr>
              <a:t>Test_s.c</a:t>
            </a:r>
            <a:endParaRPr>
              <a:solidFill>
                <a:schemeClr val="dk1"/>
              </a:solidFill>
              <a:latin typeface="Consolas"/>
              <a:ea typeface="Consolas"/>
              <a:cs typeface="Consolas"/>
              <a:sym typeface="Consolas"/>
            </a:endParaRPr>
          </a:p>
        </p:txBody>
      </p:sp>
      <p:cxnSp>
        <p:nvCxnSpPr>
          <p:cNvPr id="210" name="Google Shape;210;p34"/>
          <p:cNvCxnSpPr>
            <a:stCxn id="206" idx="3"/>
            <a:endCxn id="209" idx="1"/>
          </p:cNvCxnSpPr>
          <p:nvPr/>
        </p:nvCxnSpPr>
        <p:spPr>
          <a:xfrm flipH="1" rot="10800000">
            <a:off x="3897710" y="2810032"/>
            <a:ext cx="1448400" cy="1035000"/>
          </a:xfrm>
          <a:prstGeom prst="bentConnector3">
            <a:avLst>
              <a:gd fmla="val 49998" name="adj1"/>
            </a:avLst>
          </a:prstGeom>
          <a:noFill/>
          <a:ln cap="flat" cmpd="sng" w="28575">
            <a:solidFill>
              <a:schemeClr val="dk2"/>
            </a:solidFill>
            <a:prstDash val="solid"/>
            <a:round/>
            <a:headEnd len="med" w="med" type="none"/>
            <a:tailEnd len="med" w="med" type="stealth"/>
          </a:ln>
        </p:spPr>
      </p:cxnSp>
      <p:cxnSp>
        <p:nvCxnSpPr>
          <p:cNvPr id="211" name="Google Shape;211;p34"/>
          <p:cNvCxnSpPr>
            <a:stCxn id="206" idx="3"/>
            <a:endCxn id="207" idx="1"/>
          </p:cNvCxnSpPr>
          <p:nvPr/>
        </p:nvCxnSpPr>
        <p:spPr>
          <a:xfrm>
            <a:off x="3897710" y="3845032"/>
            <a:ext cx="1448400" cy="600"/>
          </a:xfrm>
          <a:prstGeom prst="bentConnector3">
            <a:avLst>
              <a:gd fmla="val 49998" name="adj1"/>
            </a:avLst>
          </a:prstGeom>
          <a:noFill/>
          <a:ln cap="flat" cmpd="sng" w="28575">
            <a:solidFill>
              <a:schemeClr val="dk2"/>
            </a:solidFill>
            <a:prstDash val="solid"/>
            <a:round/>
            <a:headEnd len="med" w="med" type="none"/>
            <a:tailEnd len="med" w="med" type="stealth"/>
          </a:ln>
        </p:spPr>
      </p:cxnSp>
      <p:cxnSp>
        <p:nvCxnSpPr>
          <p:cNvPr id="212" name="Google Shape;212;p34"/>
          <p:cNvCxnSpPr>
            <a:stCxn id="206" idx="3"/>
            <a:endCxn id="208" idx="1"/>
          </p:cNvCxnSpPr>
          <p:nvPr/>
        </p:nvCxnSpPr>
        <p:spPr>
          <a:xfrm>
            <a:off x="3897710" y="3845032"/>
            <a:ext cx="1448400" cy="1035000"/>
          </a:xfrm>
          <a:prstGeom prst="bentConnector3">
            <a:avLst>
              <a:gd fmla="val 49998" name="adj1"/>
            </a:avLst>
          </a:prstGeom>
          <a:noFill/>
          <a:ln cap="flat" cmpd="sng" w="28575">
            <a:solidFill>
              <a:schemeClr val="dk2"/>
            </a:solidFill>
            <a:prstDash val="solid"/>
            <a:round/>
            <a:headEnd len="med" w="med" type="none"/>
            <a:tailEnd len="med" w="med" type="stealth"/>
          </a:ln>
        </p:spPr>
      </p:cxnSp>
      <p:sp>
        <p:nvSpPr>
          <p:cNvPr id="213" name="Google Shape;213;p34"/>
          <p:cNvSpPr/>
          <p:nvPr/>
        </p:nvSpPr>
        <p:spPr>
          <a:xfrm>
            <a:off x="4148175" y="3645250"/>
            <a:ext cx="947400" cy="400200"/>
          </a:xfrm>
          <a:prstGeom prst="flowChartAlternateProcess">
            <a:avLst/>
          </a:prstGeom>
          <a:solidFill>
            <a:srgbClr val="3C3C3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solidFill>
                  <a:schemeClr val="lt1"/>
                </a:solidFill>
                <a:latin typeface="Consolas"/>
                <a:ea typeface="Consolas"/>
                <a:cs typeface="Consolas"/>
                <a:sym typeface="Consolas"/>
              </a:rPr>
              <a:t>MIDL.exe</a:t>
            </a:r>
            <a:endParaRPr b="1" sz="1100">
              <a:solidFill>
                <a:schemeClr val="lt1"/>
              </a:solidFill>
              <a:latin typeface="Consolas"/>
              <a:ea typeface="Consolas"/>
              <a:cs typeface="Consolas"/>
              <a:sym typeface="Consola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15"/>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Event Viewer - Exploitation</a:t>
            </a:r>
            <a:endParaRPr/>
          </a:p>
        </p:txBody>
      </p:sp>
      <p:sp>
        <p:nvSpPr>
          <p:cNvPr id="1236" name="Google Shape;1236;p115"/>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t>Classic MitM for NTLM relay</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16"/>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Event Viewer - Exploitation</a:t>
            </a:r>
            <a:endParaRPr/>
          </a:p>
        </p:txBody>
      </p:sp>
      <p:sp>
        <p:nvSpPr>
          <p:cNvPr id="1243" name="Google Shape;1243;p116"/>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t>Classic MitM for NTLM relay</a:t>
            </a:r>
            <a:endParaRPr/>
          </a:p>
          <a:p>
            <a:pPr indent="-349250" lvl="0" marL="457200" rtl="0" algn="l">
              <a:lnSpc>
                <a:spcPct val="150000"/>
              </a:lnSpc>
              <a:spcBef>
                <a:spcPts val="0"/>
              </a:spcBef>
              <a:spcAft>
                <a:spcPts val="0"/>
              </a:spcAft>
              <a:buClr>
                <a:schemeClr val="lt2"/>
              </a:buClr>
              <a:buSzPts val="1900"/>
              <a:buChar char="●"/>
            </a:pPr>
            <a:r>
              <a:rPr lang="en-GB"/>
              <a:t>Modify the Event Viewer shortcut for persistent pseudo coercion</a:t>
            </a:r>
            <a:endParaRPr/>
          </a:p>
          <a:p>
            <a:pPr indent="-349250" lvl="0" marL="457200" rtl="0" algn="l">
              <a:lnSpc>
                <a:spcPct val="150000"/>
              </a:lnSpc>
              <a:spcBef>
                <a:spcPts val="0"/>
              </a:spcBef>
              <a:spcAft>
                <a:spcPts val="0"/>
              </a:spcAft>
              <a:buClr>
                <a:schemeClr val="lt2"/>
              </a:buClr>
              <a:buSzPts val="1900"/>
              <a:buChar char="●"/>
            </a:pPr>
            <a:r>
              <a:rPr lang="en-GB"/>
              <a:t>Modify the registry to load a modified</a:t>
            </a:r>
            <a:br>
              <a:rPr lang="en-GB"/>
            </a:br>
            <a:r>
              <a:rPr lang="en-GB"/>
              <a:t>els.dll</a:t>
            </a:r>
            <a:endParaRPr/>
          </a:p>
        </p:txBody>
      </p:sp>
      <p:pic>
        <p:nvPicPr>
          <p:cNvPr id="1244" name="Google Shape;1244;p116"/>
          <p:cNvPicPr preferRelativeResize="0"/>
          <p:nvPr/>
        </p:nvPicPr>
        <p:blipFill>
          <a:blip r:embed="rId3">
            <a:alphaModFix/>
          </a:blip>
          <a:stretch>
            <a:fillRect/>
          </a:stretch>
        </p:blipFill>
        <p:spPr>
          <a:xfrm>
            <a:off x="6667325" y="2692700"/>
            <a:ext cx="5491976" cy="4165299"/>
          </a:xfrm>
          <a:prstGeom prst="rect">
            <a:avLst/>
          </a:prstGeom>
          <a:noFill/>
          <a:ln>
            <a:noFill/>
          </a:ln>
        </p:spPr>
      </p:pic>
      <p:pic>
        <p:nvPicPr>
          <p:cNvPr id="1245" name="Google Shape;1245;p116"/>
          <p:cNvPicPr preferRelativeResize="0"/>
          <p:nvPr/>
        </p:nvPicPr>
        <p:blipFill>
          <a:blip r:embed="rId4">
            <a:alphaModFix/>
          </a:blip>
          <a:stretch>
            <a:fillRect/>
          </a:stretch>
        </p:blipFill>
        <p:spPr>
          <a:xfrm>
            <a:off x="269825" y="4062675"/>
            <a:ext cx="6082726" cy="10156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17"/>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Event Viewer - Exploitation</a:t>
            </a:r>
            <a:endParaRPr/>
          </a:p>
        </p:txBody>
      </p:sp>
      <p:sp>
        <p:nvSpPr>
          <p:cNvPr id="1252" name="Google Shape;1252;p117"/>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t>Classic MitM for NTLM relay</a:t>
            </a:r>
            <a:endParaRPr/>
          </a:p>
          <a:p>
            <a:pPr indent="-349250" lvl="0" marL="457200" rtl="0" algn="l">
              <a:lnSpc>
                <a:spcPct val="150000"/>
              </a:lnSpc>
              <a:spcBef>
                <a:spcPts val="0"/>
              </a:spcBef>
              <a:spcAft>
                <a:spcPts val="0"/>
              </a:spcAft>
              <a:buClr>
                <a:schemeClr val="lt2"/>
              </a:buClr>
              <a:buSzPts val="1900"/>
              <a:buChar char="●"/>
            </a:pPr>
            <a:r>
              <a:rPr lang="en-GB"/>
              <a:t>Modify the Event Viewer shortcut for persistent pseudo coercion</a:t>
            </a:r>
            <a:endParaRPr/>
          </a:p>
          <a:p>
            <a:pPr indent="-349250" lvl="0" marL="457200" rtl="0" algn="l">
              <a:lnSpc>
                <a:spcPct val="150000"/>
              </a:lnSpc>
              <a:spcBef>
                <a:spcPts val="0"/>
              </a:spcBef>
              <a:spcAft>
                <a:spcPts val="0"/>
              </a:spcAft>
              <a:buClr>
                <a:schemeClr val="lt2"/>
              </a:buClr>
              <a:buSzPts val="1900"/>
              <a:buChar char="●"/>
            </a:pPr>
            <a:r>
              <a:rPr lang="en-GB"/>
              <a:t>Modify the registry to load a modified</a:t>
            </a:r>
            <a:br>
              <a:rPr lang="en-GB"/>
            </a:br>
            <a:r>
              <a:rPr lang="en-GB"/>
              <a:t>els.dll</a:t>
            </a:r>
            <a:endParaRPr/>
          </a:p>
        </p:txBody>
      </p:sp>
      <p:sp>
        <p:nvSpPr>
          <p:cNvPr id="1253" name="Google Shape;1253;p117"/>
          <p:cNvSpPr txBox="1"/>
          <p:nvPr/>
        </p:nvSpPr>
        <p:spPr>
          <a:xfrm>
            <a:off x="3316675" y="4107225"/>
            <a:ext cx="5859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2"/>
                </a:solidFill>
              </a:rPr>
              <a:t>Requires administrative privileges</a:t>
            </a:r>
            <a:endParaRPr sz="2800">
              <a:solidFill>
                <a:schemeClr val="lt2"/>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18"/>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Event Viewer - Exploitation Benefits</a:t>
            </a:r>
            <a:endParaRPr/>
          </a:p>
        </p:txBody>
      </p:sp>
      <p:sp>
        <p:nvSpPr>
          <p:cNvPr id="1260" name="Google Shape;1260;p118"/>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t>CVE patch uses new internal function - </a:t>
            </a:r>
            <a:r>
              <a:rPr lang="en-GB">
                <a:solidFill>
                  <a:schemeClr val="dk2"/>
                </a:solidFill>
              </a:rPr>
              <a:t>RegpCalculateConnectionFlags</a:t>
            </a:r>
            <a:endParaRPr>
              <a:solidFill>
                <a:schemeClr val="dk2"/>
              </a:solidFill>
            </a:endParaRPr>
          </a:p>
          <a:p>
            <a:pPr indent="-330200" lvl="1" marL="914400" rtl="0" algn="l">
              <a:lnSpc>
                <a:spcPct val="150000"/>
              </a:lnSpc>
              <a:spcBef>
                <a:spcPts val="0"/>
              </a:spcBef>
              <a:spcAft>
                <a:spcPts val="0"/>
              </a:spcAft>
              <a:buSzPts val="1600"/>
              <a:buChar char="○"/>
            </a:pPr>
            <a:r>
              <a:rPr lang="en-GB"/>
              <a:t>Function checks new registry values for verdict</a:t>
            </a:r>
            <a:endParaRPr>
              <a:solidFill>
                <a:schemeClr val="dk2"/>
              </a:solidFill>
            </a:endParaRPr>
          </a:p>
          <a:p>
            <a:pPr indent="0" lvl="0" marL="0" rtl="0" algn="l">
              <a:lnSpc>
                <a:spcPct val="150000"/>
              </a:lnSpc>
              <a:spcBef>
                <a:spcPts val="500"/>
              </a:spcBef>
              <a:spcAft>
                <a:spcPts val="0"/>
              </a:spcAft>
              <a:buNone/>
            </a:pPr>
            <a:r>
              <a:t/>
            </a:r>
            <a:endParaRPr>
              <a:solidFill>
                <a:schemeClr val="dk2"/>
              </a:solidFill>
            </a:endParaRPr>
          </a:p>
          <a:p>
            <a:pPr indent="0" lvl="0" marL="0" rtl="0" algn="l">
              <a:lnSpc>
                <a:spcPct val="150000"/>
              </a:lnSpc>
              <a:spcBef>
                <a:spcPts val="500"/>
              </a:spcBef>
              <a:spcAft>
                <a:spcPts val="0"/>
              </a:spcAft>
              <a:buNone/>
            </a:pPr>
            <a:r>
              <a:t/>
            </a:r>
            <a:endParaRPr>
              <a:solidFill>
                <a:schemeClr val="dk2"/>
              </a:solidFill>
            </a:endParaRPr>
          </a:p>
          <a:p>
            <a:pPr indent="0" lvl="0" marL="0" rtl="0" algn="l">
              <a:lnSpc>
                <a:spcPct val="150000"/>
              </a:lnSpc>
              <a:spcBef>
                <a:spcPts val="500"/>
              </a:spcBef>
              <a:spcAft>
                <a:spcPts val="0"/>
              </a:spcAft>
              <a:buNone/>
            </a:pPr>
            <a:r>
              <a:t/>
            </a:r>
            <a:endParaRPr>
              <a:solidFill>
                <a:schemeClr val="lt2"/>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19"/>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Event Viewer - Exploitation Benefits</a:t>
            </a:r>
            <a:endParaRPr/>
          </a:p>
        </p:txBody>
      </p:sp>
      <p:sp>
        <p:nvSpPr>
          <p:cNvPr id="1267" name="Google Shape;1267;p119"/>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t>CVE patch uses new internal function - </a:t>
            </a:r>
            <a:r>
              <a:rPr lang="en-GB">
                <a:solidFill>
                  <a:schemeClr val="dk2"/>
                </a:solidFill>
              </a:rPr>
              <a:t>RegpCalculateConnectionFlags</a:t>
            </a:r>
            <a:endParaRPr>
              <a:solidFill>
                <a:schemeClr val="dk2"/>
              </a:solidFill>
            </a:endParaRPr>
          </a:p>
          <a:p>
            <a:pPr indent="-330200" lvl="1" marL="914400" rtl="0" algn="l">
              <a:lnSpc>
                <a:spcPct val="150000"/>
              </a:lnSpc>
              <a:spcBef>
                <a:spcPts val="0"/>
              </a:spcBef>
              <a:spcAft>
                <a:spcPts val="0"/>
              </a:spcAft>
              <a:buSzPts val="1600"/>
              <a:buChar char="○"/>
            </a:pPr>
            <a:r>
              <a:rPr lang="en-GB"/>
              <a:t>Function checks new registry values for verdict</a:t>
            </a:r>
            <a:endParaRPr/>
          </a:p>
          <a:p>
            <a:pPr indent="0" lvl="0" marL="0" rtl="0" algn="ctr">
              <a:lnSpc>
                <a:spcPct val="150000"/>
              </a:lnSpc>
              <a:spcBef>
                <a:spcPts val="500"/>
              </a:spcBef>
              <a:spcAft>
                <a:spcPts val="0"/>
              </a:spcAft>
              <a:buNone/>
            </a:pPr>
            <a:r>
              <a:rPr lang="en-GB">
                <a:solidFill>
                  <a:schemeClr val="dk2"/>
                </a:solidFill>
              </a:rPr>
              <a:t>Software\Microsoft\RemoteRegistryClient\TransportFallbackPolicy</a:t>
            </a:r>
            <a:endParaRPr>
              <a:solidFill>
                <a:schemeClr val="dk2"/>
              </a:solidFill>
            </a:endParaRPr>
          </a:p>
          <a:p>
            <a:pPr indent="0" lvl="0" marL="0" rtl="0" algn="l">
              <a:lnSpc>
                <a:spcPct val="150000"/>
              </a:lnSpc>
              <a:spcBef>
                <a:spcPts val="500"/>
              </a:spcBef>
              <a:spcAft>
                <a:spcPts val="0"/>
              </a:spcAft>
              <a:buNone/>
            </a:pPr>
            <a:r>
              <a:t/>
            </a:r>
            <a:endParaRPr>
              <a:solidFill>
                <a:schemeClr val="dk2"/>
              </a:solidFill>
            </a:endParaRPr>
          </a:p>
          <a:p>
            <a:pPr indent="0" lvl="0" marL="0" rtl="0" algn="l">
              <a:lnSpc>
                <a:spcPct val="150000"/>
              </a:lnSpc>
              <a:spcBef>
                <a:spcPts val="500"/>
              </a:spcBef>
              <a:spcAft>
                <a:spcPts val="0"/>
              </a:spcAft>
              <a:buNone/>
            </a:pPr>
            <a:r>
              <a:t/>
            </a:r>
            <a:endParaRPr>
              <a:solidFill>
                <a:schemeClr val="dk2"/>
              </a:solidFill>
            </a:endParaRPr>
          </a:p>
          <a:p>
            <a:pPr indent="0" lvl="0" marL="0" rtl="0" algn="l">
              <a:lnSpc>
                <a:spcPct val="150000"/>
              </a:lnSpc>
              <a:spcBef>
                <a:spcPts val="500"/>
              </a:spcBef>
              <a:spcAft>
                <a:spcPts val="0"/>
              </a:spcAft>
              <a:buNone/>
            </a:pPr>
            <a:r>
              <a:t/>
            </a:r>
            <a:endParaRPr>
              <a:solidFill>
                <a:schemeClr val="lt2"/>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20"/>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Event Viewer - Exploitation Benefits</a:t>
            </a:r>
            <a:endParaRPr/>
          </a:p>
        </p:txBody>
      </p:sp>
      <p:sp>
        <p:nvSpPr>
          <p:cNvPr id="1274" name="Google Shape;1274;p120"/>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t>CVE patch uses new internal function - </a:t>
            </a:r>
            <a:r>
              <a:rPr lang="en-GB">
                <a:solidFill>
                  <a:schemeClr val="dk2"/>
                </a:solidFill>
              </a:rPr>
              <a:t>RegpCalculateConnectionFlags</a:t>
            </a:r>
            <a:endParaRPr>
              <a:solidFill>
                <a:schemeClr val="dk2"/>
              </a:solidFill>
            </a:endParaRPr>
          </a:p>
          <a:p>
            <a:pPr indent="-330200" lvl="1" marL="914400" rtl="0" algn="l">
              <a:lnSpc>
                <a:spcPct val="150000"/>
              </a:lnSpc>
              <a:spcBef>
                <a:spcPts val="0"/>
              </a:spcBef>
              <a:spcAft>
                <a:spcPts val="0"/>
              </a:spcAft>
              <a:buSzPts val="1600"/>
              <a:buChar char="○"/>
            </a:pPr>
            <a:r>
              <a:rPr lang="en-GB"/>
              <a:t>Function checks new registry values for verdict</a:t>
            </a:r>
            <a:endParaRPr/>
          </a:p>
          <a:p>
            <a:pPr indent="0" lvl="0" marL="0" rtl="0" algn="ctr">
              <a:lnSpc>
                <a:spcPct val="150000"/>
              </a:lnSpc>
              <a:spcBef>
                <a:spcPts val="500"/>
              </a:spcBef>
              <a:spcAft>
                <a:spcPts val="0"/>
              </a:spcAft>
              <a:buNone/>
            </a:pPr>
            <a:r>
              <a:rPr lang="en-GB">
                <a:solidFill>
                  <a:schemeClr val="dk2"/>
                </a:solidFill>
              </a:rPr>
              <a:t>Software\Microsoft\RemoteRegistryClient\TransportFallbackPolicy</a:t>
            </a:r>
            <a:endParaRPr>
              <a:solidFill>
                <a:schemeClr val="dk2"/>
              </a:solidFill>
            </a:endParaRPr>
          </a:p>
          <a:p>
            <a:pPr indent="0" lvl="0" marL="0" rtl="0" algn="l">
              <a:lnSpc>
                <a:spcPct val="150000"/>
              </a:lnSpc>
              <a:spcBef>
                <a:spcPts val="500"/>
              </a:spcBef>
              <a:spcAft>
                <a:spcPts val="0"/>
              </a:spcAft>
              <a:buNone/>
            </a:pPr>
            <a:r>
              <a:t/>
            </a:r>
            <a:endParaRPr>
              <a:solidFill>
                <a:schemeClr val="dk2"/>
              </a:solidFill>
            </a:endParaRPr>
          </a:p>
          <a:p>
            <a:pPr indent="0" lvl="0" marL="0" rtl="0" algn="l">
              <a:lnSpc>
                <a:spcPct val="150000"/>
              </a:lnSpc>
              <a:spcBef>
                <a:spcPts val="500"/>
              </a:spcBef>
              <a:spcAft>
                <a:spcPts val="0"/>
              </a:spcAft>
              <a:buNone/>
            </a:pPr>
            <a:r>
              <a:t/>
            </a:r>
            <a:endParaRPr>
              <a:solidFill>
                <a:schemeClr val="dk2"/>
              </a:solidFill>
            </a:endParaRPr>
          </a:p>
          <a:p>
            <a:pPr indent="0" lvl="0" marL="0" rtl="0" algn="l">
              <a:lnSpc>
                <a:spcPct val="150000"/>
              </a:lnSpc>
              <a:spcBef>
                <a:spcPts val="500"/>
              </a:spcBef>
              <a:spcAft>
                <a:spcPts val="0"/>
              </a:spcAft>
              <a:buNone/>
            </a:pPr>
            <a:r>
              <a:t/>
            </a:r>
            <a:endParaRPr>
              <a:solidFill>
                <a:schemeClr val="lt2"/>
              </a:solidFill>
            </a:endParaRPr>
          </a:p>
        </p:txBody>
      </p:sp>
      <p:sp>
        <p:nvSpPr>
          <p:cNvPr id="1275" name="Google Shape;1275;p120"/>
          <p:cNvSpPr txBox="1"/>
          <p:nvPr/>
        </p:nvSpPr>
        <p:spPr>
          <a:xfrm>
            <a:off x="1745225" y="3742525"/>
            <a:ext cx="38613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2"/>
                </a:solidFill>
              </a:rPr>
              <a:t>Attacker can set Event Viewer “backdoor”</a:t>
            </a:r>
            <a:endParaRPr sz="2800">
              <a:solidFill>
                <a:schemeClr val="lt2"/>
              </a:solidFill>
            </a:endParaRPr>
          </a:p>
        </p:txBody>
      </p:sp>
      <p:sp>
        <p:nvSpPr>
          <p:cNvPr id="1276" name="Google Shape;1276;p120"/>
          <p:cNvSpPr txBox="1"/>
          <p:nvPr/>
        </p:nvSpPr>
        <p:spPr>
          <a:xfrm>
            <a:off x="6585475" y="3742525"/>
            <a:ext cx="28692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2"/>
                </a:solidFill>
              </a:rPr>
              <a:t>Attacker can set transport policy</a:t>
            </a:r>
            <a:endParaRPr sz="2800">
              <a:solidFill>
                <a:schemeClr val="lt2"/>
              </a:solidFill>
            </a:endParaRPr>
          </a:p>
        </p:txBody>
      </p:sp>
      <p:sp>
        <p:nvSpPr>
          <p:cNvPr id="1277" name="Google Shape;1277;p120"/>
          <p:cNvSpPr txBox="1"/>
          <p:nvPr/>
        </p:nvSpPr>
        <p:spPr>
          <a:xfrm>
            <a:off x="5769450" y="3958075"/>
            <a:ext cx="653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2"/>
                </a:solidFill>
              </a:rPr>
              <a:t>==</a:t>
            </a:r>
            <a:endParaRPr sz="2800">
              <a:solidFill>
                <a:schemeClr val="lt2"/>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21"/>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21"/>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t/>
            </a:r>
            <a:endParaRPr/>
          </a:p>
        </p:txBody>
      </p:sp>
      <p:pic>
        <p:nvPicPr>
          <p:cNvPr id="1285" name="Google Shape;1285;p121"/>
          <p:cNvPicPr preferRelativeResize="0"/>
          <p:nvPr/>
        </p:nvPicPr>
        <p:blipFill>
          <a:blip r:embed="rId3">
            <a:alphaModFix/>
          </a:blip>
          <a:stretch>
            <a:fillRect/>
          </a:stretch>
        </p:blipFill>
        <p:spPr>
          <a:xfrm>
            <a:off x="2538413" y="1052513"/>
            <a:ext cx="7115175" cy="47529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122"/>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 Disclosure Process</a:t>
            </a:r>
            <a:endParaRPr/>
          </a:p>
        </p:txBody>
      </p:sp>
      <p:grpSp>
        <p:nvGrpSpPr>
          <p:cNvPr id="1292" name="Google Shape;1292;p122"/>
          <p:cNvGrpSpPr/>
          <p:nvPr/>
        </p:nvGrpSpPr>
        <p:grpSpPr>
          <a:xfrm>
            <a:off x="164349" y="1859638"/>
            <a:ext cx="2811725" cy="2313914"/>
            <a:chOff x="466173" y="1851975"/>
            <a:chExt cx="2108846" cy="1735479"/>
          </a:xfrm>
        </p:grpSpPr>
        <p:sp>
          <p:nvSpPr>
            <p:cNvPr id="1293" name="Google Shape;1293;p122"/>
            <p:cNvSpPr/>
            <p:nvPr/>
          </p:nvSpPr>
          <p:spPr>
            <a:xfrm>
              <a:off x="902781" y="3080265"/>
              <a:ext cx="1534500" cy="133500"/>
            </a:xfrm>
            <a:prstGeom prst="rect">
              <a:avLst/>
            </a:prstGeom>
            <a:solidFill>
              <a:srgbClr val="307A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4" name="Google Shape;1294;p122"/>
            <p:cNvSpPr txBox="1"/>
            <p:nvPr/>
          </p:nvSpPr>
          <p:spPr>
            <a:xfrm>
              <a:off x="466173" y="3216054"/>
              <a:ext cx="8712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GB" sz="1600">
                  <a:solidFill>
                    <a:schemeClr val="lt1"/>
                  </a:solidFill>
                  <a:latin typeface="Roboto"/>
                  <a:ea typeface="Roboto"/>
                  <a:cs typeface="Roboto"/>
                  <a:sym typeface="Roboto"/>
                </a:rPr>
                <a:t>February</a:t>
              </a:r>
              <a:endParaRPr b="1" sz="1600">
                <a:solidFill>
                  <a:schemeClr val="lt1"/>
                </a:solidFill>
                <a:latin typeface="Roboto"/>
                <a:ea typeface="Roboto"/>
                <a:cs typeface="Roboto"/>
                <a:sym typeface="Roboto"/>
              </a:endParaRPr>
            </a:p>
          </p:txBody>
        </p:sp>
        <p:grpSp>
          <p:nvGrpSpPr>
            <p:cNvPr id="1295" name="Google Shape;1295;p122"/>
            <p:cNvGrpSpPr/>
            <p:nvPr/>
          </p:nvGrpSpPr>
          <p:grpSpPr>
            <a:xfrm>
              <a:off x="851208" y="2800855"/>
              <a:ext cx="92400" cy="411825"/>
              <a:chOff x="845575" y="2563700"/>
              <a:chExt cx="92400" cy="411825"/>
            </a:xfrm>
          </p:grpSpPr>
          <p:cxnSp>
            <p:nvCxnSpPr>
              <p:cNvPr id="1296" name="Google Shape;1296;p12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97" name="Google Shape;1297;p122"/>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98" name="Google Shape;1298;p122"/>
            <p:cNvSpPr txBox="1"/>
            <p:nvPr/>
          </p:nvSpPr>
          <p:spPr>
            <a:xfrm>
              <a:off x="793320" y="1851975"/>
              <a:ext cx="17817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GB" sz="1100">
                  <a:solidFill>
                    <a:schemeClr val="lt1"/>
                  </a:solidFill>
                  <a:latin typeface="Roboto"/>
                  <a:ea typeface="Roboto"/>
                  <a:cs typeface="Roboto"/>
                  <a:sym typeface="Roboto"/>
                </a:rPr>
                <a:t>Open vulnerability disclosure</a:t>
              </a:r>
              <a:endParaRPr b="1" sz="1100">
                <a:solidFill>
                  <a:schemeClr val="lt1"/>
                </a:solidFill>
                <a:latin typeface="Roboto"/>
                <a:ea typeface="Roboto"/>
                <a:cs typeface="Roboto"/>
                <a:sym typeface="Roboto"/>
              </a:endParaRPr>
            </a:p>
            <a:p>
              <a:pPr indent="0" lvl="0" marL="0" rtl="0" algn="l">
                <a:spcBef>
                  <a:spcPts val="2100"/>
                </a:spcBef>
                <a:spcAft>
                  <a:spcPts val="2100"/>
                </a:spcAft>
                <a:buNone/>
              </a:pPr>
              <a:r>
                <a:rPr lang="en-GB" sz="1100">
                  <a:solidFill>
                    <a:schemeClr val="lt1"/>
                  </a:solidFill>
                  <a:latin typeface="Roboto"/>
                  <a:ea typeface="Roboto"/>
                  <a:cs typeface="Roboto"/>
                  <a:sym typeface="Roboto"/>
                </a:rPr>
                <a:t>Report on </a:t>
              </a:r>
              <a:r>
                <a:rPr i="1" lang="en-GB" sz="1100">
                  <a:solidFill>
                    <a:schemeClr val="lt1"/>
                  </a:solidFill>
                  <a:latin typeface="Roboto"/>
                  <a:ea typeface="Roboto"/>
                  <a:cs typeface="Roboto"/>
                  <a:sym typeface="Roboto"/>
                </a:rPr>
                <a:t>RegConnectRegistryExW</a:t>
              </a:r>
              <a:r>
                <a:rPr lang="en-GB" sz="1100">
                  <a:solidFill>
                    <a:schemeClr val="lt1"/>
                  </a:solidFill>
                  <a:latin typeface="Roboto"/>
                  <a:ea typeface="Roboto"/>
                  <a:cs typeface="Roboto"/>
                  <a:sym typeface="Roboto"/>
                </a:rPr>
                <a:t> </a:t>
              </a:r>
              <a:r>
                <a:rPr lang="en-GB" sz="1100">
                  <a:solidFill>
                    <a:schemeClr val="lt1"/>
                  </a:solidFill>
                  <a:latin typeface="Roboto"/>
                  <a:ea typeface="Roboto"/>
                  <a:cs typeface="Roboto"/>
                  <a:sym typeface="Roboto"/>
                </a:rPr>
                <a:t>with half working </a:t>
              </a:r>
              <a:r>
                <a:rPr lang="en-GB" sz="1100">
                  <a:solidFill>
                    <a:schemeClr val="lt1"/>
                  </a:solidFill>
                  <a:latin typeface="Roboto"/>
                  <a:ea typeface="Roboto"/>
                  <a:cs typeface="Roboto"/>
                  <a:sym typeface="Roboto"/>
                </a:rPr>
                <a:t>PoC — no actual relay</a:t>
              </a:r>
              <a:endParaRPr sz="1100">
                <a:solidFill>
                  <a:schemeClr val="lt1"/>
                </a:solidFill>
                <a:latin typeface="Roboto"/>
                <a:ea typeface="Roboto"/>
                <a:cs typeface="Roboto"/>
                <a:sym typeface="Roboto"/>
              </a:endParaRPr>
            </a:p>
          </p:txBody>
        </p:sp>
      </p:grpSp>
      <p:grpSp>
        <p:nvGrpSpPr>
          <p:cNvPr id="1299" name="Google Shape;1299;p122"/>
          <p:cNvGrpSpPr/>
          <p:nvPr/>
        </p:nvGrpSpPr>
        <p:grpSpPr>
          <a:xfrm>
            <a:off x="2305004" y="2994825"/>
            <a:ext cx="2711862" cy="2310775"/>
            <a:chOff x="2071705" y="2703387"/>
            <a:chExt cx="2033947" cy="1733124"/>
          </a:xfrm>
        </p:grpSpPr>
        <p:sp>
          <p:nvSpPr>
            <p:cNvPr id="1300" name="Google Shape;1300;p122"/>
            <p:cNvSpPr/>
            <p:nvPr/>
          </p:nvSpPr>
          <p:spPr>
            <a:xfrm>
              <a:off x="2437281" y="3080265"/>
              <a:ext cx="1534500" cy="133500"/>
            </a:xfrm>
            <a:prstGeom prst="rect">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1" name="Google Shape;1301;p122"/>
            <p:cNvSpPr txBox="1"/>
            <p:nvPr/>
          </p:nvSpPr>
          <p:spPr>
            <a:xfrm>
              <a:off x="2323952" y="3492711"/>
              <a:ext cx="17817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GB" sz="1100">
                  <a:solidFill>
                    <a:schemeClr val="lt1"/>
                  </a:solidFill>
                  <a:latin typeface="Roboto"/>
                  <a:ea typeface="Roboto"/>
                  <a:cs typeface="Roboto"/>
                  <a:sym typeface="Roboto"/>
                </a:rPr>
                <a:t>Report closed</a:t>
              </a:r>
              <a:endParaRPr b="1" sz="1100">
                <a:solidFill>
                  <a:schemeClr val="lt1"/>
                </a:solidFill>
                <a:latin typeface="Roboto"/>
                <a:ea typeface="Roboto"/>
                <a:cs typeface="Roboto"/>
                <a:sym typeface="Roboto"/>
              </a:endParaRPr>
            </a:p>
            <a:p>
              <a:pPr indent="0" lvl="0" marL="0" rtl="0" algn="l">
                <a:spcBef>
                  <a:spcPts val="0"/>
                </a:spcBef>
                <a:spcAft>
                  <a:spcPts val="0"/>
                </a:spcAft>
                <a:buNone/>
              </a:pPr>
              <a:r>
                <a:t/>
              </a:r>
              <a:endParaRPr b="1" sz="1100">
                <a:solidFill>
                  <a:schemeClr val="lt1"/>
                </a:solidFill>
                <a:latin typeface="Roboto"/>
                <a:ea typeface="Roboto"/>
                <a:cs typeface="Roboto"/>
                <a:sym typeface="Roboto"/>
              </a:endParaRPr>
            </a:p>
            <a:p>
              <a:pPr indent="0" lvl="0" marL="0" rtl="0" algn="l">
                <a:spcBef>
                  <a:spcPts val="0"/>
                </a:spcBef>
                <a:spcAft>
                  <a:spcPts val="2100"/>
                </a:spcAft>
                <a:buNone/>
              </a:pPr>
              <a:r>
                <a:rPr lang="en-GB" sz="1100">
                  <a:solidFill>
                    <a:schemeClr val="lt1"/>
                  </a:solidFill>
                  <a:latin typeface="Roboto"/>
                  <a:ea typeface="Roboto"/>
                  <a:cs typeface="Roboto"/>
                  <a:sym typeface="Roboto"/>
                </a:rPr>
                <a:t>Marked as documentation issue as </a:t>
              </a:r>
              <a:r>
                <a:rPr i="1" lang="en-GB" sz="1100">
                  <a:solidFill>
                    <a:schemeClr val="lt1"/>
                  </a:solidFill>
                  <a:latin typeface="Roboto"/>
                  <a:ea typeface="Roboto"/>
                  <a:cs typeface="Roboto"/>
                  <a:sym typeface="Roboto"/>
                </a:rPr>
                <a:t>RegConnectRegistryExW</a:t>
              </a:r>
              <a:r>
                <a:rPr lang="en-GB" sz="1100">
                  <a:solidFill>
                    <a:schemeClr val="lt1"/>
                  </a:solidFill>
                  <a:latin typeface="Roboto"/>
                  <a:ea typeface="Roboto"/>
                  <a:cs typeface="Roboto"/>
                  <a:sym typeface="Roboto"/>
                </a:rPr>
                <a:t> contains a flag to prevent fallback</a:t>
              </a:r>
              <a:endParaRPr b="1" sz="1100">
                <a:solidFill>
                  <a:schemeClr val="lt1"/>
                </a:solidFill>
                <a:latin typeface="Roboto"/>
                <a:ea typeface="Roboto"/>
                <a:cs typeface="Roboto"/>
                <a:sym typeface="Roboto"/>
              </a:endParaRPr>
            </a:p>
          </p:txBody>
        </p:sp>
        <p:sp>
          <p:nvSpPr>
            <p:cNvPr id="1302" name="Google Shape;1302;p122"/>
            <p:cNvSpPr txBox="1"/>
            <p:nvPr/>
          </p:nvSpPr>
          <p:spPr>
            <a:xfrm>
              <a:off x="2071705" y="2703387"/>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GB" sz="1600">
                  <a:solidFill>
                    <a:schemeClr val="lt1"/>
                  </a:solidFill>
                  <a:latin typeface="Roboto"/>
                  <a:ea typeface="Roboto"/>
                  <a:cs typeface="Roboto"/>
                  <a:sym typeface="Roboto"/>
                </a:rPr>
                <a:t>April</a:t>
              </a:r>
              <a:endParaRPr b="1" sz="1600">
                <a:solidFill>
                  <a:schemeClr val="lt1"/>
                </a:solidFill>
                <a:latin typeface="Roboto"/>
                <a:ea typeface="Roboto"/>
                <a:cs typeface="Roboto"/>
                <a:sym typeface="Roboto"/>
              </a:endParaRPr>
            </a:p>
          </p:txBody>
        </p:sp>
        <p:grpSp>
          <p:nvGrpSpPr>
            <p:cNvPr id="1303" name="Google Shape;1303;p122"/>
            <p:cNvGrpSpPr/>
            <p:nvPr/>
          </p:nvGrpSpPr>
          <p:grpSpPr>
            <a:xfrm rot="10800000">
              <a:off x="2395183" y="3080258"/>
              <a:ext cx="92400" cy="411825"/>
              <a:chOff x="2070100" y="2563700"/>
              <a:chExt cx="92400" cy="411825"/>
            </a:xfrm>
          </p:grpSpPr>
          <p:cxnSp>
            <p:nvCxnSpPr>
              <p:cNvPr id="1304" name="Google Shape;1304;p12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05" name="Google Shape;1305;p122"/>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1306" name="Google Shape;1306;p122"/>
          <p:cNvGrpSpPr/>
          <p:nvPr/>
        </p:nvGrpSpPr>
        <p:grpSpPr>
          <a:xfrm>
            <a:off x="4399888" y="1859638"/>
            <a:ext cx="2679319" cy="2313900"/>
            <a:chOff x="3642907" y="1851975"/>
            <a:chExt cx="2009540" cy="1735468"/>
          </a:xfrm>
        </p:grpSpPr>
        <p:sp>
          <p:nvSpPr>
            <p:cNvPr id="1307" name="Google Shape;1307;p122"/>
            <p:cNvSpPr/>
            <p:nvPr/>
          </p:nvSpPr>
          <p:spPr>
            <a:xfrm>
              <a:off x="3971778" y="3080265"/>
              <a:ext cx="1534500" cy="133500"/>
            </a:xfrm>
            <a:prstGeom prst="rect">
              <a:avLst/>
            </a:prstGeom>
            <a:solidFill>
              <a:srgbClr val="307A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08" name="Google Shape;1308;p122"/>
            <p:cNvGrpSpPr/>
            <p:nvPr/>
          </p:nvGrpSpPr>
          <p:grpSpPr>
            <a:xfrm>
              <a:off x="3924544" y="2800855"/>
              <a:ext cx="92400" cy="411825"/>
              <a:chOff x="845575" y="2563700"/>
              <a:chExt cx="92400" cy="411825"/>
            </a:xfrm>
          </p:grpSpPr>
          <p:cxnSp>
            <p:nvCxnSpPr>
              <p:cNvPr id="1309" name="Google Shape;1309;p12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10" name="Google Shape;1310;p122"/>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11" name="Google Shape;1311;p122"/>
            <p:cNvSpPr txBox="1"/>
            <p:nvPr/>
          </p:nvSpPr>
          <p:spPr>
            <a:xfrm>
              <a:off x="3642907" y="3216043"/>
              <a:ext cx="6927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GB" sz="1600">
                  <a:solidFill>
                    <a:schemeClr val="lt1"/>
                  </a:solidFill>
                  <a:latin typeface="Roboto"/>
                  <a:ea typeface="Roboto"/>
                  <a:cs typeface="Roboto"/>
                  <a:sym typeface="Roboto"/>
                </a:rPr>
                <a:t>June</a:t>
              </a:r>
              <a:endParaRPr b="1" sz="1600">
                <a:solidFill>
                  <a:schemeClr val="lt1"/>
                </a:solidFill>
                <a:latin typeface="Roboto"/>
                <a:ea typeface="Roboto"/>
                <a:cs typeface="Roboto"/>
                <a:sym typeface="Roboto"/>
              </a:endParaRPr>
            </a:p>
          </p:txBody>
        </p:sp>
        <p:sp>
          <p:nvSpPr>
            <p:cNvPr id="1312" name="Google Shape;1312;p122"/>
            <p:cNvSpPr txBox="1"/>
            <p:nvPr/>
          </p:nvSpPr>
          <p:spPr>
            <a:xfrm>
              <a:off x="3870747" y="1851975"/>
              <a:ext cx="17817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GB" sz="1100">
                  <a:solidFill>
                    <a:schemeClr val="lt1"/>
                  </a:solidFill>
                  <a:latin typeface="Roboto"/>
                  <a:ea typeface="Roboto"/>
                  <a:cs typeface="Roboto"/>
                  <a:sym typeface="Roboto"/>
                </a:rPr>
                <a:t>Reopen vulnerability disclosure</a:t>
              </a:r>
              <a:endParaRPr b="1" sz="1100">
                <a:solidFill>
                  <a:schemeClr val="lt1"/>
                </a:solidFill>
                <a:latin typeface="Roboto"/>
                <a:ea typeface="Roboto"/>
                <a:cs typeface="Roboto"/>
                <a:sym typeface="Roboto"/>
              </a:endParaRPr>
            </a:p>
            <a:p>
              <a:pPr indent="0" lvl="0" marL="0" rtl="0" algn="l">
                <a:spcBef>
                  <a:spcPts val="0"/>
                </a:spcBef>
                <a:spcAft>
                  <a:spcPts val="0"/>
                </a:spcAft>
                <a:buNone/>
              </a:pPr>
              <a:r>
                <a:t/>
              </a:r>
              <a:endParaRPr b="1" sz="1100">
                <a:solidFill>
                  <a:schemeClr val="lt1"/>
                </a:solidFill>
                <a:latin typeface="Roboto"/>
                <a:ea typeface="Roboto"/>
                <a:cs typeface="Roboto"/>
                <a:sym typeface="Roboto"/>
              </a:endParaRPr>
            </a:p>
            <a:p>
              <a:pPr indent="0" lvl="0" marL="0" rtl="0" algn="l">
                <a:spcBef>
                  <a:spcPts val="0"/>
                </a:spcBef>
                <a:spcAft>
                  <a:spcPts val="2100"/>
                </a:spcAft>
                <a:buClr>
                  <a:schemeClr val="dk1"/>
                </a:buClr>
                <a:buSzPts val="1100"/>
                <a:buFont typeface="Arial"/>
                <a:buNone/>
              </a:pPr>
              <a:r>
                <a:rPr lang="en-GB" sz="1100">
                  <a:solidFill>
                    <a:schemeClr val="lt1"/>
                  </a:solidFill>
                  <a:latin typeface="Roboto"/>
                  <a:ea typeface="Roboto"/>
                  <a:cs typeface="Roboto"/>
                  <a:sym typeface="Roboto"/>
                </a:rPr>
                <a:t>Report on </a:t>
              </a:r>
              <a:r>
                <a:rPr i="1" lang="en-GB" sz="1100">
                  <a:solidFill>
                    <a:schemeClr val="lt1"/>
                  </a:solidFill>
                  <a:latin typeface="Roboto"/>
                  <a:ea typeface="Roboto"/>
                  <a:cs typeface="Roboto"/>
                  <a:sym typeface="Roboto"/>
                </a:rPr>
                <a:t>RegConnectRegistryW</a:t>
              </a:r>
              <a:r>
                <a:rPr lang="en-GB" sz="1100">
                  <a:solidFill>
                    <a:schemeClr val="lt1"/>
                  </a:solidFill>
                  <a:latin typeface="Roboto"/>
                  <a:ea typeface="Roboto"/>
                  <a:cs typeface="Roboto"/>
                  <a:sym typeface="Roboto"/>
                </a:rPr>
                <a:t> with better PoC — adcs relay</a:t>
              </a:r>
              <a:endParaRPr b="1" sz="1100">
                <a:solidFill>
                  <a:schemeClr val="lt1"/>
                </a:solidFill>
                <a:latin typeface="Roboto"/>
                <a:ea typeface="Roboto"/>
                <a:cs typeface="Roboto"/>
                <a:sym typeface="Roboto"/>
              </a:endParaRPr>
            </a:p>
          </p:txBody>
        </p:sp>
      </p:grpSp>
      <p:grpSp>
        <p:nvGrpSpPr>
          <p:cNvPr id="1313" name="Google Shape;1313;p122"/>
          <p:cNvGrpSpPr/>
          <p:nvPr/>
        </p:nvGrpSpPr>
        <p:grpSpPr>
          <a:xfrm>
            <a:off x="6384348" y="2994825"/>
            <a:ext cx="2694411" cy="2310775"/>
            <a:chOff x="5131289" y="2703387"/>
            <a:chExt cx="2020859" cy="1733124"/>
          </a:xfrm>
        </p:grpSpPr>
        <p:sp>
          <p:nvSpPr>
            <p:cNvPr id="1314" name="Google Shape;1314;p122"/>
            <p:cNvSpPr/>
            <p:nvPr/>
          </p:nvSpPr>
          <p:spPr>
            <a:xfrm>
              <a:off x="5506276" y="3080265"/>
              <a:ext cx="1534500" cy="133500"/>
            </a:xfrm>
            <a:prstGeom prst="rect">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15" name="Google Shape;1315;p122"/>
            <p:cNvGrpSpPr/>
            <p:nvPr/>
          </p:nvGrpSpPr>
          <p:grpSpPr>
            <a:xfrm rot="10800000">
              <a:off x="5455515" y="3080258"/>
              <a:ext cx="92400" cy="411825"/>
              <a:chOff x="2070100" y="2563700"/>
              <a:chExt cx="92400" cy="411825"/>
            </a:xfrm>
          </p:grpSpPr>
          <p:cxnSp>
            <p:nvCxnSpPr>
              <p:cNvPr id="1316" name="Google Shape;1316;p12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17" name="Google Shape;1317;p122"/>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18" name="Google Shape;1318;p122"/>
            <p:cNvSpPr txBox="1"/>
            <p:nvPr/>
          </p:nvSpPr>
          <p:spPr>
            <a:xfrm>
              <a:off x="5131289" y="2703387"/>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GB" sz="1600">
                  <a:solidFill>
                    <a:schemeClr val="lt1"/>
                  </a:solidFill>
                  <a:latin typeface="Roboto"/>
                  <a:ea typeface="Roboto"/>
                  <a:cs typeface="Roboto"/>
                  <a:sym typeface="Roboto"/>
                </a:rPr>
                <a:t>July</a:t>
              </a:r>
              <a:endParaRPr b="1" sz="1600">
                <a:solidFill>
                  <a:schemeClr val="lt1"/>
                </a:solidFill>
                <a:latin typeface="Roboto"/>
                <a:ea typeface="Roboto"/>
                <a:cs typeface="Roboto"/>
                <a:sym typeface="Roboto"/>
              </a:endParaRPr>
            </a:p>
          </p:txBody>
        </p:sp>
        <p:sp>
          <p:nvSpPr>
            <p:cNvPr id="1319" name="Google Shape;1319;p122"/>
            <p:cNvSpPr txBox="1"/>
            <p:nvPr/>
          </p:nvSpPr>
          <p:spPr>
            <a:xfrm>
              <a:off x="5370448" y="3492711"/>
              <a:ext cx="17817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GB" sz="1100">
                  <a:solidFill>
                    <a:schemeClr val="lt1"/>
                  </a:solidFill>
                  <a:latin typeface="Roboto"/>
                  <a:ea typeface="Roboto"/>
                  <a:cs typeface="Roboto"/>
                  <a:sym typeface="Roboto"/>
                </a:rPr>
                <a:t>Vulnerability </a:t>
              </a:r>
              <a:r>
                <a:rPr b="1" lang="en-GB" sz="1100">
                  <a:solidFill>
                    <a:schemeClr val="lt1"/>
                  </a:solidFill>
                  <a:latin typeface="Roboto"/>
                  <a:ea typeface="Roboto"/>
                  <a:cs typeface="Roboto"/>
                  <a:sym typeface="Roboto"/>
                </a:rPr>
                <a:t>confirmed</a:t>
              </a:r>
              <a:endParaRPr b="1" sz="1100">
                <a:solidFill>
                  <a:schemeClr val="lt1"/>
                </a:solidFill>
                <a:latin typeface="Roboto"/>
                <a:ea typeface="Roboto"/>
                <a:cs typeface="Roboto"/>
                <a:sym typeface="Roboto"/>
              </a:endParaRPr>
            </a:p>
          </p:txBody>
        </p:sp>
      </p:grpSp>
      <p:grpSp>
        <p:nvGrpSpPr>
          <p:cNvPr id="1320" name="Google Shape;1320;p122"/>
          <p:cNvGrpSpPr/>
          <p:nvPr/>
        </p:nvGrpSpPr>
        <p:grpSpPr>
          <a:xfrm>
            <a:off x="8437273" y="1859638"/>
            <a:ext cx="3300533" cy="2313900"/>
            <a:chOff x="6671021" y="1851975"/>
            <a:chExt cx="2475461" cy="1735468"/>
          </a:xfrm>
        </p:grpSpPr>
        <p:sp>
          <p:nvSpPr>
            <p:cNvPr id="1321" name="Google Shape;1321;p122"/>
            <p:cNvSpPr/>
            <p:nvPr/>
          </p:nvSpPr>
          <p:spPr>
            <a:xfrm>
              <a:off x="7040783" y="3080265"/>
              <a:ext cx="2105700" cy="133500"/>
            </a:xfrm>
            <a:prstGeom prst="rect">
              <a:avLst/>
            </a:prstGeom>
            <a:solidFill>
              <a:srgbClr val="307A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22" name="Google Shape;1322;p122"/>
            <p:cNvGrpSpPr/>
            <p:nvPr/>
          </p:nvGrpSpPr>
          <p:grpSpPr>
            <a:xfrm>
              <a:off x="6994658" y="2800855"/>
              <a:ext cx="92400" cy="411825"/>
              <a:chOff x="845575" y="2563700"/>
              <a:chExt cx="92400" cy="411825"/>
            </a:xfrm>
          </p:grpSpPr>
          <p:cxnSp>
            <p:nvCxnSpPr>
              <p:cNvPr id="1323" name="Google Shape;1323;p12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24" name="Google Shape;1324;p122"/>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25" name="Google Shape;1325;p122"/>
            <p:cNvSpPr txBox="1"/>
            <p:nvPr/>
          </p:nvSpPr>
          <p:spPr>
            <a:xfrm>
              <a:off x="6671021" y="3216043"/>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GB" sz="1600">
                  <a:solidFill>
                    <a:schemeClr val="lt1"/>
                  </a:solidFill>
                  <a:latin typeface="Roboto"/>
                  <a:ea typeface="Roboto"/>
                  <a:cs typeface="Roboto"/>
                  <a:sym typeface="Roboto"/>
                </a:rPr>
                <a:t>October</a:t>
              </a:r>
              <a:endParaRPr b="1" sz="1600">
                <a:solidFill>
                  <a:schemeClr val="lt1"/>
                </a:solidFill>
                <a:latin typeface="Roboto"/>
                <a:ea typeface="Roboto"/>
                <a:cs typeface="Roboto"/>
                <a:sym typeface="Roboto"/>
              </a:endParaRPr>
            </a:p>
          </p:txBody>
        </p:sp>
        <p:sp>
          <p:nvSpPr>
            <p:cNvPr id="1326" name="Google Shape;1326;p122"/>
            <p:cNvSpPr txBox="1"/>
            <p:nvPr/>
          </p:nvSpPr>
          <p:spPr>
            <a:xfrm>
              <a:off x="6939724" y="1851975"/>
              <a:ext cx="17817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GB" sz="1100">
                  <a:solidFill>
                    <a:schemeClr val="lt1"/>
                  </a:solidFill>
                  <a:latin typeface="Roboto"/>
                  <a:ea typeface="Roboto"/>
                  <a:cs typeface="Roboto"/>
                  <a:sym typeface="Roboto"/>
                </a:rPr>
                <a:t>Vulnerability patched</a:t>
              </a:r>
              <a:endParaRPr b="1" sz="1100">
                <a:solidFill>
                  <a:schemeClr val="lt1"/>
                </a:solidFill>
                <a:latin typeface="Roboto"/>
                <a:ea typeface="Roboto"/>
                <a:cs typeface="Roboto"/>
                <a:sym typeface="Roboto"/>
              </a:endParaRPr>
            </a:p>
            <a:p>
              <a:pPr indent="0" lvl="0" marL="0" rtl="0" algn="l">
                <a:spcBef>
                  <a:spcPts val="0"/>
                </a:spcBef>
                <a:spcAft>
                  <a:spcPts val="0"/>
                </a:spcAft>
                <a:buNone/>
              </a:pPr>
              <a:r>
                <a:t/>
              </a:r>
              <a:endParaRPr b="1" sz="1100">
                <a:solidFill>
                  <a:schemeClr val="lt1"/>
                </a:solidFill>
                <a:latin typeface="Roboto"/>
                <a:ea typeface="Roboto"/>
                <a:cs typeface="Roboto"/>
                <a:sym typeface="Roboto"/>
              </a:endParaRPr>
            </a:p>
            <a:p>
              <a:pPr indent="0" lvl="0" marL="0" rtl="0" algn="l">
                <a:spcBef>
                  <a:spcPts val="0"/>
                </a:spcBef>
                <a:spcAft>
                  <a:spcPts val="2100"/>
                </a:spcAft>
                <a:buNone/>
              </a:pPr>
              <a:r>
                <a:rPr b="1" lang="en-GB" sz="1100">
                  <a:solidFill>
                    <a:schemeClr val="dk2"/>
                  </a:solidFill>
                  <a:latin typeface="Roboto"/>
                  <a:ea typeface="Roboto"/>
                  <a:cs typeface="Roboto"/>
                  <a:sym typeface="Roboto"/>
                </a:rPr>
                <a:t>CVE-2024-43532 - EoP 8.8 CVSS</a:t>
              </a:r>
              <a:endParaRPr b="1" sz="1100">
                <a:solidFill>
                  <a:schemeClr val="dk2"/>
                </a:solidFill>
                <a:latin typeface="Roboto"/>
                <a:ea typeface="Roboto"/>
                <a:cs typeface="Roboto"/>
                <a:sym typeface="Roboto"/>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23"/>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Further Research</a:t>
            </a:r>
            <a:endParaRPr/>
          </a:p>
        </p:txBody>
      </p:sp>
      <p:sp>
        <p:nvSpPr>
          <p:cNvPr id="1333" name="Google Shape;1333;p123"/>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t>Look for more </a:t>
            </a:r>
            <a:r>
              <a:rPr lang="en-GB"/>
              <a:t>relay-able</a:t>
            </a:r>
            <a:r>
              <a:rPr lang="en-GB"/>
              <a:t> RPC clients</a:t>
            </a:r>
            <a:endParaRPr/>
          </a:p>
          <a:p>
            <a:pPr indent="-330200" lvl="1" marL="914400" rtl="0" algn="l">
              <a:lnSpc>
                <a:spcPct val="150000"/>
              </a:lnSpc>
              <a:spcBef>
                <a:spcPts val="0"/>
              </a:spcBef>
              <a:spcAft>
                <a:spcPts val="0"/>
              </a:spcAft>
              <a:buSzPts val="1600"/>
              <a:buChar char="○"/>
            </a:pPr>
            <a:r>
              <a:rPr lang="en-GB"/>
              <a:t>They seem more overlooked compared to RPC servers</a:t>
            </a:r>
            <a:endParaRPr/>
          </a:p>
          <a:p>
            <a:pPr indent="-349250" lvl="0" marL="457200" rtl="0" algn="l">
              <a:lnSpc>
                <a:spcPct val="150000"/>
              </a:lnSpc>
              <a:spcBef>
                <a:spcPts val="0"/>
              </a:spcBef>
              <a:spcAft>
                <a:spcPts val="0"/>
              </a:spcAft>
              <a:buClr>
                <a:schemeClr val="lt2"/>
              </a:buClr>
              <a:buSzPts val="1900"/>
              <a:buChar char="●"/>
            </a:pPr>
            <a:r>
              <a:rPr lang="en-GB"/>
              <a:t>C</a:t>
            </a:r>
            <a:r>
              <a:rPr lang="en-GB"/>
              <a:t>oerce outbound W</a:t>
            </a:r>
            <a:r>
              <a:rPr lang="en-GB"/>
              <a:t>inreg on components that use </a:t>
            </a:r>
            <a:r>
              <a:rPr lang="en-GB"/>
              <a:t>R</a:t>
            </a:r>
            <a:r>
              <a:rPr lang="en-GB"/>
              <a:t>egConnectRegistryW</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24"/>
          <p:cNvSpPr txBox="1"/>
          <p:nvPr>
            <p:ph idx="1" type="body"/>
          </p:nvPr>
        </p:nvSpPr>
        <p:spPr>
          <a:xfrm>
            <a:off x="710053" y="1882451"/>
            <a:ext cx="10308000" cy="1809300"/>
          </a:xfrm>
          <a:prstGeom prst="rect">
            <a:avLst/>
          </a:prstGeom>
        </p:spPr>
        <p:txBody>
          <a:bodyPr anchorCtr="0" anchor="b" bIns="0" lIns="0" spcFirstLastPara="1" rIns="0" wrap="square" tIns="0">
            <a:noAutofit/>
          </a:bodyPr>
          <a:lstStyle/>
          <a:p>
            <a:pPr indent="0" lvl="0" marL="0" rtl="0" algn="l">
              <a:spcBef>
                <a:spcPts val="1001"/>
              </a:spcBef>
              <a:spcAft>
                <a:spcPts val="0"/>
              </a:spcAft>
              <a:buNone/>
            </a:pPr>
            <a:r>
              <a:rPr lang="en-GB"/>
              <a:t>Thanks for listening</a:t>
            </a:r>
            <a:endParaRPr/>
          </a:p>
        </p:txBody>
      </p:sp>
      <p:sp>
        <p:nvSpPr>
          <p:cNvPr id="1340" name="Google Shape;1340;p124"/>
          <p:cNvSpPr txBox="1"/>
          <p:nvPr>
            <p:ph idx="2" type="body"/>
          </p:nvPr>
        </p:nvSpPr>
        <p:spPr>
          <a:xfrm>
            <a:off x="710053" y="3691862"/>
            <a:ext cx="10308000" cy="1071600"/>
          </a:xfrm>
          <a:prstGeom prst="rect">
            <a:avLst/>
          </a:prstGeom>
        </p:spPr>
        <p:txBody>
          <a:bodyPr anchorCtr="0" anchor="ctr" bIns="0" lIns="0" spcFirstLastPara="1" rIns="0" wrap="square" tIns="0">
            <a:noAutofit/>
          </a:bodyPr>
          <a:lstStyle/>
          <a:p>
            <a:pPr indent="0" lvl="0" marL="0" rtl="0" algn="l">
              <a:spcBef>
                <a:spcPts val="1000"/>
              </a:spcBef>
              <a:spcAft>
                <a:spcPts val="0"/>
              </a:spcAft>
              <a:buNone/>
            </a:pPr>
            <a:r>
              <a:rPr lang="en-GB"/>
              <a:t>Questions?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1">
      <a:dk1>
        <a:srgbClr val="000000"/>
      </a:dk1>
      <a:lt1>
        <a:srgbClr val="FFFFFF"/>
      </a:lt1>
      <a:dk2>
        <a:srgbClr val="009CDE"/>
      </a:dk2>
      <a:lt2>
        <a:srgbClr val="FF9933"/>
      </a:lt2>
      <a:accent1>
        <a:srgbClr val="D0343A"/>
      </a:accent1>
      <a:accent2>
        <a:srgbClr val="81BC00"/>
      </a:accent2>
      <a:accent3>
        <a:srgbClr val="002856"/>
      </a:accent3>
      <a:accent4>
        <a:srgbClr val="A8A8AA"/>
      </a:accent4>
      <a:accent5>
        <a:srgbClr val="54565B"/>
      </a:accent5>
      <a:accent6>
        <a:srgbClr val="000000"/>
      </a:accent6>
      <a:hlink>
        <a:srgbClr val="009CDE"/>
      </a:hlink>
      <a:folHlink>
        <a:srgbClr val="009CD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